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71" r:id="rId9"/>
    <p:sldId id="274" r:id="rId10"/>
    <p:sldId id="275" r:id="rId11"/>
    <p:sldId id="276" r:id="rId12"/>
    <p:sldId id="279" r:id="rId13"/>
    <p:sldId id="277" r:id="rId14"/>
    <p:sldId id="304" r:id="rId15"/>
    <p:sldId id="305" r:id="rId16"/>
    <p:sldId id="306" r:id="rId17"/>
    <p:sldId id="307" r:id="rId18"/>
    <p:sldId id="310" r:id="rId19"/>
  </p:sldIdLst>
  <p:sldSz cx="12192000" cy="6858000"/>
  <p:notesSz cx="6858000" cy="9144000"/>
  <p:custShowLst>
    <p:custShow name="自定义放映 1" id="0">
      <p:sldLst>
        <p:sld r:id="rId3"/>
        <p:sld r:id="rId5"/>
        <p:sld r:id="rId6"/>
        <p:sld r:id="rId7"/>
        <p:sld r:id="rId8"/>
        <p:sld r:id="rId9"/>
        <p:sld r:id="rId10"/>
        <p:sld r:id="rId11"/>
        <p:sld r:id="rId12"/>
        <p:sld r:id="rId13"/>
        <p:sld r:id="rId14"/>
        <p:sld r:id="rId15"/>
        <p:sld r:id="rId16"/>
        <p:sld r:id="rId17"/>
        <p:sld r:id="rId18"/>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DAB"/>
    <a:srgbClr val="085696"/>
    <a:srgbClr val="2DA9B1"/>
    <a:srgbClr val="2F8CAE"/>
    <a:srgbClr val="2196F3"/>
    <a:srgbClr val="017BC4"/>
    <a:srgbClr val="0B76CF"/>
    <a:srgbClr val="CAC8D6"/>
    <a:srgbClr val="E7E6EC"/>
    <a:srgbClr val="E7E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2CE42-5823-46CB-B13E-B2158E1819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03070-C2DF-4BC6-BB47-D901A9C33C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更多精美模板请访问卡卡办公网：</a:t>
            </a:r>
            <a:r>
              <a:rPr lang="en-US" altLang="zh-CN" smtClean="0"/>
              <a:t>https://www.kakappt.com</a:t>
            </a:r>
            <a:endParaRPr lang="zh-CN" altLang="en-US"/>
          </a:p>
        </p:txBody>
      </p:sp>
      <p:sp>
        <p:nvSpPr>
          <p:cNvPr id="4" name="灯片编号占位符 3"/>
          <p:cNvSpPr>
            <a:spLocks noGrp="1"/>
          </p:cNvSpPr>
          <p:nvPr>
            <p:ph type="sldNum" sz="quarter" idx="10"/>
          </p:nvPr>
        </p:nvSpPr>
        <p:spPr/>
        <p:txBody>
          <a:bodyPr/>
          <a:lstStyle/>
          <a:p>
            <a:r>
              <a:rPr lang="zh-CN" altLang="en-US" smtClean="0"/>
              <a:t>更多精美模板请访问卡卡办公网：</a:t>
            </a:r>
            <a:r>
              <a:rPr lang="en-US" altLang="zh-CN" smtClean="0"/>
              <a:t>https://www.kakappt.com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更多精美模板请访问卡卡办公网：</a:t>
            </a:r>
            <a:r>
              <a:rPr lang="en-US" altLang="zh-CN" smtClean="0"/>
              <a:t>https://www.kakappt.com</a:t>
            </a:r>
            <a:endParaRPr lang="zh-CN" altLang="en-US"/>
          </a:p>
        </p:txBody>
      </p:sp>
      <p:sp>
        <p:nvSpPr>
          <p:cNvPr id="4" name="灯片编号占位符 3"/>
          <p:cNvSpPr>
            <a:spLocks noGrp="1"/>
          </p:cNvSpPr>
          <p:nvPr>
            <p:ph type="sldNum" sz="quarter" idx="10"/>
          </p:nvPr>
        </p:nvSpPr>
        <p:spPr/>
        <p:txBody>
          <a:bodyPr/>
          <a:lstStyle/>
          <a:p>
            <a:r>
              <a:rPr lang="zh-CN" altLang="en-US" smtClean="0"/>
              <a:t>更多精美模板请访问卡卡办公网：</a:t>
            </a:r>
            <a:r>
              <a:rPr lang="en-US" altLang="zh-CN" smtClean="0"/>
              <a:t>https://www.kakappt.com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更多精美模板请访问卡卡办公网：</a:t>
            </a:r>
            <a:r>
              <a:rPr lang="en-US" altLang="zh-CN" smtClean="0"/>
              <a:t>https://www.kakappt.com</a:t>
            </a:r>
            <a:endParaRPr lang="zh-CN" altLang="en-US"/>
          </a:p>
        </p:txBody>
      </p:sp>
      <p:sp>
        <p:nvSpPr>
          <p:cNvPr id="4" name="灯片编号占位符 3"/>
          <p:cNvSpPr>
            <a:spLocks noGrp="1"/>
          </p:cNvSpPr>
          <p:nvPr>
            <p:ph type="sldNum" sz="quarter" idx="10"/>
          </p:nvPr>
        </p:nvSpPr>
        <p:spPr/>
        <p:txBody>
          <a:bodyPr/>
          <a:lstStyle/>
          <a:p>
            <a:r>
              <a:rPr lang="zh-CN" altLang="en-US" smtClean="0"/>
              <a:t>更多精美模板请访问卡卡办公网：</a:t>
            </a:r>
            <a:r>
              <a:rPr lang="en-US" altLang="zh-CN" smtClean="0"/>
              <a:t>https://www.kakappt.com</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更多精美模板请访问卡卡办公网：</a:t>
            </a:r>
            <a:r>
              <a:rPr lang="en-US" altLang="zh-CN" smtClean="0"/>
              <a:t>https://www.kakappt.com</a:t>
            </a:r>
            <a:endParaRPr lang="zh-CN" altLang="en-US"/>
          </a:p>
        </p:txBody>
      </p:sp>
      <p:sp>
        <p:nvSpPr>
          <p:cNvPr id="4" name="灯片编号占位符 3"/>
          <p:cNvSpPr>
            <a:spLocks noGrp="1"/>
          </p:cNvSpPr>
          <p:nvPr>
            <p:ph type="sldNum" sz="quarter" idx="10"/>
          </p:nvPr>
        </p:nvSpPr>
        <p:spPr/>
        <p:txBody>
          <a:bodyPr/>
          <a:lstStyle/>
          <a:p>
            <a:r>
              <a:rPr lang="zh-CN" altLang="en-US" smtClean="0"/>
              <a:t>更多精美模板请访问卡卡办公网：</a:t>
            </a:r>
            <a:r>
              <a:rPr lang="en-US" altLang="zh-CN" smtClean="0"/>
              <a:t>https://www.kakappt.com</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603070-C2DF-4BC6-BB47-D901A9C33C6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kakappt.com_bq">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7C4F4D-15AC-4AA9-A4FF-A6B84DB0D57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950BF5-EE2B-4A0E-81C0-0E8D606A2C8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C4F4D-15AC-4AA9-A4FF-A6B84DB0D57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50BF5-EE2B-4A0E-81C0-0E8D606A2C8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xml"/><Relationship Id="rId3"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89" name="组合 88"/>
          <p:cNvGrpSpPr/>
          <p:nvPr/>
        </p:nvGrpSpPr>
        <p:grpSpPr>
          <a:xfrm>
            <a:off x="-82203" y="2232033"/>
            <a:ext cx="7877530" cy="1751321"/>
            <a:chOff x="4169122" y="820428"/>
            <a:chExt cx="7877530" cy="1751321"/>
          </a:xfrm>
        </p:grpSpPr>
        <p:sp>
          <p:nvSpPr>
            <p:cNvPr id="75" name="99329941#!/work_time"/>
            <p:cNvSpPr txBox="1"/>
            <p:nvPr/>
          </p:nvSpPr>
          <p:spPr>
            <a:xfrm>
              <a:off x="4169122" y="820428"/>
              <a:ext cx="7877530" cy="1445260"/>
            </a:xfrm>
            <a:prstGeom prst="rect">
              <a:avLst/>
            </a:prstGeom>
            <a:noFill/>
            <a:ln>
              <a:noFill/>
            </a:ln>
          </p:spPr>
          <p:txBody>
            <a:bodyPr wrap="square" rtlCol="0">
              <a:spAutoFit/>
            </a:bodyPr>
            <a:lstStyle/>
            <a:p>
              <a:pPr algn="ctr"/>
              <a:r>
                <a:rPr lang="zh-CN" altLang="en-US" sz="8800" dirty="0">
                  <a:solidFill>
                    <a:schemeClr val="bg1"/>
                  </a:solidFill>
                  <a:latin typeface="汉仪大黑简" panose="02010600000101010101" pitchFamily="2" charset="-122"/>
                  <a:ea typeface="汉仪大黑简" panose="02010600000101010101" pitchFamily="2" charset="-122"/>
                  <a:cs typeface="OPPOSans R" panose="00020600040101010101" pitchFamily="18" charset="-122"/>
                  <a:sym typeface="+mn-ea"/>
                </a:rPr>
                <a:t>防范非法集资</a:t>
              </a:r>
              <a:endParaRPr lang="zh-CN" altLang="en-US" sz="8800" dirty="0">
                <a:solidFill>
                  <a:schemeClr val="bg1"/>
                </a:solidFill>
                <a:latin typeface="汉仪大黑简" panose="02010600000101010101" pitchFamily="2" charset="-122"/>
                <a:ea typeface="汉仪大黑简" panose="02010600000101010101" pitchFamily="2" charset="-122"/>
                <a:cs typeface="OPPOSans R" panose="00020600040101010101" pitchFamily="18" charset="-122"/>
                <a:sym typeface="+mn-ea"/>
              </a:endParaRPr>
            </a:p>
          </p:txBody>
        </p:sp>
        <p:sp>
          <p:nvSpPr>
            <p:cNvPr id="78" name="矩形 77"/>
            <p:cNvSpPr/>
            <p:nvPr/>
          </p:nvSpPr>
          <p:spPr>
            <a:xfrm>
              <a:off x="5048250" y="1809750"/>
              <a:ext cx="224511" cy="320630"/>
            </a:xfrm>
            <a:custGeom>
              <a:avLst/>
              <a:gdLst>
                <a:gd name="connsiteX0" fmla="*/ 0 w 104776"/>
                <a:gd name="connsiteY0" fmla="*/ 0 h 286898"/>
                <a:gd name="connsiteX1" fmla="*/ 104776 w 104776"/>
                <a:gd name="connsiteY1" fmla="*/ 0 h 286898"/>
                <a:gd name="connsiteX2" fmla="*/ 104776 w 104776"/>
                <a:gd name="connsiteY2" fmla="*/ 286898 h 286898"/>
                <a:gd name="connsiteX3" fmla="*/ 0 w 104776"/>
                <a:gd name="connsiteY3" fmla="*/ 286898 h 286898"/>
                <a:gd name="connsiteX4" fmla="*/ 0 w 104776"/>
                <a:gd name="connsiteY4" fmla="*/ 0 h 286898"/>
                <a:gd name="connsiteX0-1" fmla="*/ 2381 w 107157"/>
                <a:gd name="connsiteY0-2" fmla="*/ 0 h 286898"/>
                <a:gd name="connsiteX1-3" fmla="*/ 107157 w 107157"/>
                <a:gd name="connsiteY1-4" fmla="*/ 0 h 286898"/>
                <a:gd name="connsiteX2-5" fmla="*/ 107157 w 107157"/>
                <a:gd name="connsiteY2-6" fmla="*/ 286898 h 286898"/>
                <a:gd name="connsiteX3-7" fmla="*/ 0 w 107157"/>
                <a:gd name="connsiteY3-8" fmla="*/ 282136 h 286898"/>
                <a:gd name="connsiteX4-9" fmla="*/ 2381 w 107157"/>
                <a:gd name="connsiteY4-10" fmla="*/ 0 h 286898"/>
                <a:gd name="connsiteX0-11" fmla="*/ 2381 w 107157"/>
                <a:gd name="connsiteY0-12" fmla="*/ 0 h 286898"/>
                <a:gd name="connsiteX1-13" fmla="*/ 107157 w 107157"/>
                <a:gd name="connsiteY1-14" fmla="*/ 0 h 286898"/>
                <a:gd name="connsiteX2-15" fmla="*/ 107157 w 107157"/>
                <a:gd name="connsiteY2-16" fmla="*/ 286898 h 286898"/>
                <a:gd name="connsiteX3-17" fmla="*/ 0 w 107157"/>
                <a:gd name="connsiteY3-18" fmla="*/ 282136 h 286898"/>
                <a:gd name="connsiteX4-19" fmla="*/ 2381 w 107157"/>
                <a:gd name="connsiteY4-20" fmla="*/ 0 h 286898"/>
                <a:gd name="connsiteX0-21" fmla="*/ 30956 w 135732"/>
                <a:gd name="connsiteY0-22" fmla="*/ 0 h 289280"/>
                <a:gd name="connsiteX1-23" fmla="*/ 135732 w 135732"/>
                <a:gd name="connsiteY1-24" fmla="*/ 0 h 289280"/>
                <a:gd name="connsiteX2-25" fmla="*/ 135732 w 135732"/>
                <a:gd name="connsiteY2-26" fmla="*/ 286898 h 289280"/>
                <a:gd name="connsiteX3-27" fmla="*/ 0 w 135732"/>
                <a:gd name="connsiteY3-28" fmla="*/ 289280 h 289280"/>
                <a:gd name="connsiteX4-29" fmla="*/ 30956 w 135732"/>
                <a:gd name="connsiteY4-30" fmla="*/ 0 h 289280"/>
                <a:gd name="connsiteX0-31" fmla="*/ 30956 w 135732"/>
                <a:gd name="connsiteY0-32" fmla="*/ 0 h 289280"/>
                <a:gd name="connsiteX1-33" fmla="*/ 135732 w 135732"/>
                <a:gd name="connsiteY1-34" fmla="*/ 0 h 289280"/>
                <a:gd name="connsiteX2-35" fmla="*/ 135732 w 135732"/>
                <a:gd name="connsiteY2-36" fmla="*/ 286898 h 289280"/>
                <a:gd name="connsiteX3-37" fmla="*/ 0 w 135732"/>
                <a:gd name="connsiteY3-38" fmla="*/ 289280 h 289280"/>
                <a:gd name="connsiteX4-39" fmla="*/ 30956 w 135732"/>
                <a:gd name="connsiteY4-40" fmla="*/ 0 h 289280"/>
                <a:gd name="connsiteX0-41" fmla="*/ 30956 w 135732"/>
                <a:gd name="connsiteY0-42" fmla="*/ 0 h 289280"/>
                <a:gd name="connsiteX1-43" fmla="*/ 135732 w 135732"/>
                <a:gd name="connsiteY1-44" fmla="*/ 0 h 289280"/>
                <a:gd name="connsiteX2-45" fmla="*/ 135732 w 135732"/>
                <a:gd name="connsiteY2-46" fmla="*/ 286898 h 289280"/>
                <a:gd name="connsiteX3-47" fmla="*/ 0 w 135732"/>
                <a:gd name="connsiteY3-48" fmla="*/ 289280 h 289280"/>
                <a:gd name="connsiteX4-49" fmla="*/ 30956 w 135732"/>
                <a:gd name="connsiteY4-50" fmla="*/ 0 h 289280"/>
                <a:gd name="connsiteX0-51" fmla="*/ 30956 w 135732"/>
                <a:gd name="connsiteY0-52" fmla="*/ 0 h 289280"/>
                <a:gd name="connsiteX1-53" fmla="*/ 135732 w 135732"/>
                <a:gd name="connsiteY1-54" fmla="*/ 0 h 289280"/>
                <a:gd name="connsiteX2-55" fmla="*/ 135732 w 135732"/>
                <a:gd name="connsiteY2-56" fmla="*/ 286898 h 289280"/>
                <a:gd name="connsiteX3-57" fmla="*/ 0 w 135732"/>
                <a:gd name="connsiteY3-58" fmla="*/ 289280 h 289280"/>
                <a:gd name="connsiteX4-59" fmla="*/ 30956 w 135732"/>
                <a:gd name="connsiteY4-60" fmla="*/ 0 h 289280"/>
                <a:gd name="connsiteX0-61" fmla="*/ 30956 w 140494"/>
                <a:gd name="connsiteY0-62" fmla="*/ 4762 h 294042"/>
                <a:gd name="connsiteX1-63" fmla="*/ 140494 w 140494"/>
                <a:gd name="connsiteY1-64" fmla="*/ 0 h 294042"/>
                <a:gd name="connsiteX2-65" fmla="*/ 135732 w 140494"/>
                <a:gd name="connsiteY2-66" fmla="*/ 291660 h 294042"/>
                <a:gd name="connsiteX3-67" fmla="*/ 0 w 140494"/>
                <a:gd name="connsiteY3-68" fmla="*/ 294042 h 294042"/>
                <a:gd name="connsiteX4-69" fmla="*/ 30956 w 140494"/>
                <a:gd name="connsiteY4-70" fmla="*/ 4762 h 294042"/>
                <a:gd name="connsiteX0-71" fmla="*/ 30956 w 140494"/>
                <a:gd name="connsiteY0-72" fmla="*/ 4762 h 294042"/>
                <a:gd name="connsiteX1-73" fmla="*/ 140494 w 140494"/>
                <a:gd name="connsiteY1-74" fmla="*/ 0 h 294042"/>
                <a:gd name="connsiteX2-75" fmla="*/ 116682 w 140494"/>
                <a:gd name="connsiteY2-76" fmla="*/ 284516 h 294042"/>
                <a:gd name="connsiteX3-77" fmla="*/ 0 w 140494"/>
                <a:gd name="connsiteY3-78" fmla="*/ 294042 h 294042"/>
                <a:gd name="connsiteX4-79" fmla="*/ 30956 w 140494"/>
                <a:gd name="connsiteY4-80" fmla="*/ 4762 h 294042"/>
                <a:gd name="connsiteX0-81" fmla="*/ 30956 w 140494"/>
                <a:gd name="connsiteY0-82" fmla="*/ 4762 h 294042"/>
                <a:gd name="connsiteX1-83" fmla="*/ 140494 w 140494"/>
                <a:gd name="connsiteY1-84" fmla="*/ 0 h 294042"/>
                <a:gd name="connsiteX2-85" fmla="*/ 116682 w 140494"/>
                <a:gd name="connsiteY2-86" fmla="*/ 284516 h 294042"/>
                <a:gd name="connsiteX3-87" fmla="*/ 0 w 140494"/>
                <a:gd name="connsiteY3-88" fmla="*/ 294042 h 294042"/>
                <a:gd name="connsiteX4-89" fmla="*/ 30956 w 140494"/>
                <a:gd name="connsiteY4-90" fmla="*/ 4762 h 294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294042">
                  <a:moveTo>
                    <a:pt x="30956" y="4762"/>
                  </a:moveTo>
                  <a:lnTo>
                    <a:pt x="140494" y="0"/>
                  </a:lnTo>
                  <a:cubicBezTo>
                    <a:pt x="138907" y="97220"/>
                    <a:pt x="130175" y="199202"/>
                    <a:pt x="116682" y="284516"/>
                  </a:cubicBezTo>
                  <a:lnTo>
                    <a:pt x="0" y="294042"/>
                  </a:lnTo>
                  <a:cubicBezTo>
                    <a:pt x="22225" y="250003"/>
                    <a:pt x="42068" y="120238"/>
                    <a:pt x="30956" y="4762"/>
                  </a:cubicBezTo>
                  <a:close/>
                </a:path>
              </a:pathLst>
            </a:custGeom>
            <a:gradFill>
              <a:gsLst>
                <a:gs pos="0">
                  <a:srgbClr val="2196F3"/>
                </a:gs>
                <a:gs pos="54000">
                  <a:srgbClr val="2196F3">
                    <a:alpha val="15000"/>
                  </a:srgbClr>
                </a:gs>
                <a:gs pos="77000">
                  <a:srgbClr val="2196F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flipV="1">
              <a:off x="6235700" y="1840230"/>
              <a:ext cx="260350" cy="179614"/>
            </a:xfrm>
            <a:prstGeom prst="rect">
              <a:avLst/>
            </a:prstGeom>
            <a:gradFill flip="none" rotWithShape="1">
              <a:gsLst>
                <a:gs pos="0">
                  <a:srgbClr val="2196F3"/>
                </a:gs>
                <a:gs pos="54000">
                  <a:srgbClr val="2196F3">
                    <a:alpha val="15000"/>
                  </a:srgbClr>
                </a:gs>
                <a:gs pos="77000">
                  <a:srgbClr val="2196F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矩形 79"/>
            <p:cNvSpPr/>
            <p:nvPr/>
          </p:nvSpPr>
          <p:spPr>
            <a:xfrm>
              <a:off x="7200900" y="1821180"/>
              <a:ext cx="140970" cy="246040"/>
            </a:xfrm>
            <a:prstGeom prst="rect">
              <a:avLst/>
            </a:prstGeom>
            <a:gradFill>
              <a:gsLst>
                <a:gs pos="0">
                  <a:srgbClr val="2196F3"/>
                </a:gs>
                <a:gs pos="54000">
                  <a:srgbClr val="2196F3">
                    <a:alpha val="15000"/>
                  </a:srgbClr>
                </a:gs>
                <a:gs pos="77000">
                  <a:srgbClr val="2196F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1" name="矩形 80"/>
            <p:cNvSpPr/>
            <p:nvPr/>
          </p:nvSpPr>
          <p:spPr>
            <a:xfrm>
              <a:off x="9551670" y="1840230"/>
              <a:ext cx="171450" cy="247650"/>
            </a:xfrm>
            <a:prstGeom prst="rect">
              <a:avLst/>
            </a:prstGeom>
            <a:gradFill>
              <a:gsLst>
                <a:gs pos="0">
                  <a:srgbClr val="2196F3"/>
                </a:gs>
                <a:gs pos="54000">
                  <a:srgbClr val="2196F3">
                    <a:alpha val="15000"/>
                  </a:srgbClr>
                </a:gs>
                <a:gs pos="77000">
                  <a:srgbClr val="2196F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矩形 81"/>
            <p:cNvSpPr/>
            <p:nvPr/>
          </p:nvSpPr>
          <p:spPr>
            <a:xfrm>
              <a:off x="8424660" y="2159000"/>
              <a:ext cx="204990" cy="157679"/>
            </a:xfrm>
            <a:prstGeom prst="rect">
              <a:avLst/>
            </a:prstGeom>
            <a:gradFill flip="none" rotWithShape="1">
              <a:gsLst>
                <a:gs pos="0">
                  <a:srgbClr val="2196F3"/>
                </a:gs>
                <a:gs pos="54000">
                  <a:srgbClr val="2196F3">
                    <a:alpha val="15000"/>
                  </a:srgbClr>
                </a:gs>
                <a:gs pos="77000">
                  <a:srgbClr val="2196F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矩形 82"/>
            <p:cNvSpPr/>
            <p:nvPr/>
          </p:nvSpPr>
          <p:spPr>
            <a:xfrm>
              <a:off x="8424660" y="2394658"/>
              <a:ext cx="224040" cy="177091"/>
            </a:xfrm>
            <a:prstGeom prst="rect">
              <a:avLst/>
            </a:prstGeom>
            <a:gradFill flip="none" rotWithShape="1">
              <a:gsLst>
                <a:gs pos="0">
                  <a:srgbClr val="2196F3"/>
                </a:gs>
                <a:gs pos="54000">
                  <a:srgbClr val="2196F3">
                    <a:alpha val="15000"/>
                  </a:srgbClr>
                </a:gs>
                <a:gs pos="77000">
                  <a:srgbClr val="2196F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6" name="组合 105"/>
          <p:cNvGrpSpPr/>
          <p:nvPr/>
        </p:nvGrpSpPr>
        <p:grpSpPr>
          <a:xfrm>
            <a:off x="605654" y="1979017"/>
            <a:ext cx="5355397" cy="507960"/>
            <a:chOff x="4771254" y="938887"/>
            <a:chExt cx="5355397" cy="507960"/>
          </a:xfrm>
        </p:grpSpPr>
        <p:cxnSp>
          <p:nvCxnSpPr>
            <p:cNvPr id="91" name="直接箭头连接符 90"/>
            <p:cNvCxnSpPr/>
            <p:nvPr/>
          </p:nvCxnSpPr>
          <p:spPr>
            <a:xfrm>
              <a:off x="4771254" y="1214815"/>
              <a:ext cx="715146" cy="438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5600700"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3" name="椭圆 92"/>
            <p:cNvSpPr/>
            <p:nvPr/>
          </p:nvSpPr>
          <p:spPr>
            <a:xfrm>
              <a:off x="6240484"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4" name="椭圆 93"/>
            <p:cNvSpPr/>
            <p:nvPr/>
          </p:nvSpPr>
          <p:spPr>
            <a:xfrm>
              <a:off x="6880268"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5" name="椭圆 94"/>
            <p:cNvSpPr/>
            <p:nvPr/>
          </p:nvSpPr>
          <p:spPr>
            <a:xfrm>
              <a:off x="7520052"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6" name="椭圆 95"/>
            <p:cNvSpPr/>
            <p:nvPr/>
          </p:nvSpPr>
          <p:spPr>
            <a:xfrm>
              <a:off x="8159836"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7" name="椭圆 96"/>
            <p:cNvSpPr/>
            <p:nvPr/>
          </p:nvSpPr>
          <p:spPr>
            <a:xfrm>
              <a:off x="8799620"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cxnSp>
          <p:nvCxnSpPr>
            <p:cNvPr id="99" name="直接箭头连接符 98"/>
            <p:cNvCxnSpPr/>
            <p:nvPr/>
          </p:nvCxnSpPr>
          <p:spPr>
            <a:xfrm flipH="1">
              <a:off x="9411505" y="1214815"/>
              <a:ext cx="715146" cy="438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614743" y="938887"/>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预</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6245107" y="967462"/>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防</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883795" y="957937"/>
              <a:ext cx="507002" cy="46037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养</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7518386" y="957937"/>
              <a:ext cx="507002" cy="46037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老</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8173878" y="957937"/>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诈</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8807714" y="957937"/>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骗</a:t>
              </a:r>
              <a:endParaRPr lang="zh-CN" altLang="en-US" sz="2400" dirty="0">
                <a:solidFill>
                  <a:srgbClr val="307DAB"/>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1368425" y="3888105"/>
            <a:ext cx="4724400" cy="514350"/>
            <a:chOff x="5276850" y="2857500"/>
            <a:chExt cx="4724400" cy="514350"/>
          </a:xfrm>
        </p:grpSpPr>
        <p:sp>
          <p:nvSpPr>
            <p:cNvPr id="117" name="矩形: 圆角 116"/>
            <p:cNvSpPr/>
            <p:nvPr/>
          </p:nvSpPr>
          <p:spPr>
            <a:xfrm>
              <a:off x="5276850" y="2857500"/>
              <a:ext cx="4724400" cy="5143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8" name="00"/>
            <p:cNvSpPr txBox="1"/>
            <p:nvPr/>
          </p:nvSpPr>
          <p:spPr>
            <a:xfrm>
              <a:off x="5474657" y="2902790"/>
              <a:ext cx="4336093" cy="460375"/>
            </a:xfrm>
            <a:prstGeom prst="rect">
              <a:avLst/>
            </a:prstGeom>
            <a:noFill/>
            <a:ln>
              <a:noFill/>
            </a:ln>
          </p:spPr>
          <p:txBody>
            <a:bodyPr wrap="square" rtlCol="0">
              <a:spAutoFit/>
            </a:bodyPr>
            <a:lstStyle/>
            <a:p>
              <a:pPr algn="dist"/>
              <a:r>
                <a:rPr lang="zh-CN" altLang="en-US" sz="2400" b="1" dirty="0">
                  <a:solidFill>
                    <a:srgbClr val="307DAB"/>
                  </a:solidFill>
                  <a:latin typeface="微软雅黑" panose="020B0503020204020204" pitchFamily="34" charset="-122"/>
                  <a:ea typeface="微软雅黑" panose="020B0503020204020204" pitchFamily="34" charset="-122"/>
                  <a:cs typeface="OPPOSans R" panose="00020600040101010101" pitchFamily="18" charset="-122"/>
                  <a:sym typeface="+mn-ea"/>
                </a:rPr>
                <a:t>风险提示宣讲</a:t>
              </a:r>
              <a:endParaRPr lang="zh-CN" altLang="en-US" sz="2400" b="1" dirty="0">
                <a:solidFill>
                  <a:srgbClr val="307DAB"/>
                </a:solidFill>
                <a:latin typeface="微软雅黑" panose="020B0503020204020204" pitchFamily="34" charset="-122"/>
                <a:ea typeface="微软雅黑" panose="020B0503020204020204" pitchFamily="34" charset="-122"/>
                <a:cs typeface="OPPOSans R" panose="00020600040101010101" pitchFamily="18" charset="-122"/>
                <a:sym typeface="+mn-ea"/>
              </a:endParaRPr>
            </a:p>
          </p:txBody>
        </p:sp>
      </p:grpSp>
      <p:sp>
        <p:nvSpPr>
          <p:cNvPr id="120" name="文本框 119"/>
          <p:cNvSpPr txBox="1"/>
          <p:nvPr/>
        </p:nvSpPr>
        <p:spPr>
          <a:xfrm>
            <a:off x="474980" y="4492135"/>
            <a:ext cx="6762750" cy="1384995"/>
          </a:xfrm>
          <a:prstGeom prst="rect">
            <a:avLst/>
          </a:prstGeom>
          <a:noFill/>
        </p:spPr>
        <p:txBody>
          <a:bodyPr wrap="square" rtlCol="0">
            <a:spAutoFit/>
          </a:bodyPr>
          <a:lstStyle/>
          <a:p>
            <a:pPr algn="ctr">
              <a:lnSpc>
                <a:spcPct val="150000"/>
              </a:lnSpc>
            </a:pPr>
            <a:r>
              <a:rPr lang="en-US" altLang="zh-CN" sz="1400" dirty="0">
                <a:solidFill>
                  <a:schemeClr val="bg1">
                    <a:alpha val="84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opportunity to come The average person is always waiting for an opportunity to come </a:t>
            </a:r>
            <a:endParaRPr lang="zh-CN" altLang="en-US" sz="1400" dirty="0">
              <a:solidFill>
                <a:schemeClr val="bg1">
                  <a:alpha val="84000"/>
                </a:schemeClr>
              </a:solidFill>
              <a:latin typeface="微软雅黑" panose="020B0503020204020204" pitchFamily="34" charset="-122"/>
              <a:ea typeface="微软雅黑" panose="020B0503020204020204" pitchFamily="34" charset="-122"/>
              <a:sym typeface="思源黑体" panose="020B0500000000000000" pitchFamily="34" charset="-122"/>
            </a:endParaRPr>
          </a:p>
          <a:p>
            <a:pPr algn="ctr">
              <a:lnSpc>
                <a:spcPct val="150000"/>
              </a:lnSpc>
            </a:pPr>
            <a:endParaRPr lang="zh-CN" altLang="en-US" sz="1400" dirty="0">
              <a:solidFill>
                <a:schemeClr val="bg1">
                  <a:alpha val="84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124" name="组合 123"/>
          <p:cNvGrpSpPr/>
          <p:nvPr/>
        </p:nvGrpSpPr>
        <p:grpSpPr>
          <a:xfrm>
            <a:off x="1517750" y="5688964"/>
            <a:ext cx="6888019" cy="646331"/>
            <a:chOff x="5933910" y="5020143"/>
            <a:chExt cx="3883065" cy="646331"/>
          </a:xfrm>
        </p:grpSpPr>
        <p:sp>
          <p:nvSpPr>
            <p:cNvPr id="122" name="ime"/>
            <p:cNvSpPr txBox="1"/>
            <p:nvPr/>
          </p:nvSpPr>
          <p:spPr>
            <a:xfrm>
              <a:off x="5933910" y="5020143"/>
              <a:ext cx="2640611" cy="646331"/>
            </a:xfrm>
            <a:prstGeom prst="rect">
              <a:avLst/>
            </a:prstGeom>
            <a:noFill/>
            <a:ln>
              <a:noFill/>
            </a:ln>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            曲靖市人民政府</a:t>
              </a:r>
              <a:r>
                <a:rPr lang="zh-CN" altLang="en-US" b="1"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金融</a:t>
              </a:r>
              <a:r>
                <a:rPr lang="zh-CN" altLang="en-US"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办公室</a:t>
              </a:r>
              <a:endParaRPr lang="en-US" altLang="zh-CN"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endParaRPr>
            </a:p>
            <a:p>
              <a:r>
                <a:rPr lang="zh-CN" altLang="en-US" b="1"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曲靖</a:t>
              </a:r>
              <a:r>
                <a:rPr lang="zh-CN" altLang="en-US"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市防范和处置非法集资领导小组办公室</a:t>
              </a:r>
              <a:endParaRPr lang="zh-CN" altLang="en-US" b="1"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endParaRPr>
            </a:p>
          </p:txBody>
        </p:sp>
        <p:sp>
          <p:nvSpPr>
            <p:cNvPr id="123" name="#!/work_time"/>
            <p:cNvSpPr txBox="1"/>
            <p:nvPr/>
          </p:nvSpPr>
          <p:spPr>
            <a:xfrm>
              <a:off x="8427589" y="5020144"/>
              <a:ext cx="1389386" cy="369332"/>
            </a:xfrm>
            <a:prstGeom prst="rect">
              <a:avLst/>
            </a:prstGeom>
            <a:noFill/>
            <a:ln>
              <a:noFill/>
            </a:ln>
          </p:spPr>
          <p:txBody>
            <a:bodyPr wrap="square" rtlCol="0">
              <a:spAutoFit/>
            </a:bodyPr>
            <a:lstStyle/>
            <a:p>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65" name="音乐">
            <a:hlinkClick r:id="" action="ppaction://media"/>
          </p:cNvPr>
          <p:cNvPicPr>
            <a:picLocks noChangeAspect="1"/>
          </p:cNvPicPr>
          <p:nvPr>
            <a:audioFile r:link="rId2"/>
            <p:extLst>
              <p:ext uri="{DAA4B4D4-6D71-4841-9C94-3DE7FCFB9230}">
                <p14:media xmlns:p14="http://schemas.microsoft.com/office/powerpoint/2010/main" r:embed="rId3">
                  <p14:trim st="1000.000000"/>
                </p14:media>
              </p:ext>
            </p:extLst>
          </p:nvPr>
        </p:nvPicPr>
        <p:blipFill>
          <a:blip r:embed="rId4"/>
          <a:stretch>
            <a:fillRect/>
          </a:stretch>
        </p:blipFill>
        <p:spPr>
          <a:xfrm>
            <a:off x="187366" y="-6096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750"/>
                                        <p:tgtEl>
                                          <p:spTgt spid="89"/>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750"/>
                                        <p:tgtEl>
                                          <p:spTgt spid="106"/>
                                        </p:tgtEl>
                                      </p:cBhvr>
                                    </p:animEffect>
                                    <p:anim calcmode="lin" valueType="num">
                                      <p:cBhvr>
                                        <p:cTn id="15" dur="750" fill="hold"/>
                                        <p:tgtEl>
                                          <p:spTgt spid="106"/>
                                        </p:tgtEl>
                                        <p:attrNameLst>
                                          <p:attrName>ppt_x</p:attrName>
                                        </p:attrNameLst>
                                      </p:cBhvr>
                                      <p:tavLst>
                                        <p:tav tm="0">
                                          <p:val>
                                            <p:strVal val="#ppt_x"/>
                                          </p:val>
                                        </p:tav>
                                        <p:tav tm="100000">
                                          <p:val>
                                            <p:strVal val="#ppt_x"/>
                                          </p:val>
                                        </p:tav>
                                      </p:tavLst>
                                    </p:anim>
                                    <p:anim calcmode="lin" valueType="num">
                                      <p:cBhvr>
                                        <p:cTn id="16" dur="750" fill="hold"/>
                                        <p:tgtEl>
                                          <p:spTgt spid="10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barn(inVertical)">
                                      <p:cBhvr>
                                        <p:cTn id="20" dur="750"/>
                                        <p:tgtEl>
                                          <p:spTgt spid="119"/>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fade">
                                      <p:cBhvr>
                                        <p:cTn id="24" dur="750"/>
                                        <p:tgtEl>
                                          <p:spTgt spid="120"/>
                                        </p:tgtEl>
                                      </p:cBhvr>
                                    </p:animEffect>
                                    <p:anim calcmode="lin" valueType="num">
                                      <p:cBhvr>
                                        <p:cTn id="25" dur="750" fill="hold"/>
                                        <p:tgtEl>
                                          <p:spTgt spid="120"/>
                                        </p:tgtEl>
                                        <p:attrNameLst>
                                          <p:attrName>ppt_x</p:attrName>
                                        </p:attrNameLst>
                                      </p:cBhvr>
                                      <p:tavLst>
                                        <p:tav tm="0">
                                          <p:val>
                                            <p:strVal val="#ppt_x"/>
                                          </p:val>
                                        </p:tav>
                                        <p:tav tm="100000">
                                          <p:val>
                                            <p:strVal val="#ppt_x"/>
                                          </p:val>
                                        </p:tav>
                                      </p:tavLst>
                                    </p:anim>
                                    <p:anim calcmode="lin" valueType="num">
                                      <p:cBhvr>
                                        <p:cTn id="26" dur="750" fill="hold"/>
                                        <p:tgtEl>
                                          <p:spTgt spid="120"/>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55" presetClass="entr" presetSubtype="0" fill="hold" nodeType="after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p:cTn id="30" dur="750" fill="hold"/>
                                        <p:tgtEl>
                                          <p:spTgt spid="124"/>
                                        </p:tgtEl>
                                        <p:attrNameLst>
                                          <p:attrName>ppt_w</p:attrName>
                                        </p:attrNameLst>
                                      </p:cBhvr>
                                      <p:tavLst>
                                        <p:tav tm="0">
                                          <p:val>
                                            <p:strVal val="#ppt_w*0.70"/>
                                          </p:val>
                                        </p:tav>
                                        <p:tav tm="100000">
                                          <p:val>
                                            <p:strVal val="#ppt_w"/>
                                          </p:val>
                                        </p:tav>
                                      </p:tavLst>
                                    </p:anim>
                                    <p:anim calcmode="lin" valueType="num">
                                      <p:cBhvr>
                                        <p:cTn id="31" dur="750" fill="hold"/>
                                        <p:tgtEl>
                                          <p:spTgt spid="124"/>
                                        </p:tgtEl>
                                        <p:attrNameLst>
                                          <p:attrName>ppt_h</p:attrName>
                                        </p:attrNameLst>
                                      </p:cBhvr>
                                      <p:tavLst>
                                        <p:tav tm="0">
                                          <p:val>
                                            <p:strVal val="#ppt_h"/>
                                          </p:val>
                                        </p:tav>
                                        <p:tav tm="100000">
                                          <p:val>
                                            <p:strVal val="#ppt_h"/>
                                          </p:val>
                                        </p:tav>
                                      </p:tavLst>
                                    </p:anim>
                                    <p:animEffect transition="in" filter="fade">
                                      <p:cBhvr>
                                        <p:cTn id="32" dur="7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remove" display="0">
                  <p:stCondLst>
                    <p:cond delay="indefinite"/>
                  </p:stCondLst>
                  <p:endCondLst>
                    <p:cond evt="onStopAudio" delay="0">
                      <p:tgtEl>
                        <p:sldTgt/>
                      </p:tgtEl>
                    </p:cond>
                  </p:endCondLst>
                </p:cTn>
                <p:tgtEl>
                  <p:spTgt spid="65"/>
                </p:tgtEl>
              </p:cMediaNode>
            </p:audio>
          </p:childTnLst>
        </p:cTn>
      </p:par>
    </p:tnLst>
    <p:bldLst>
      <p:bldP spid="1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ebietixingtupian-08803134_1"/>
          <p:cNvPicPr>
            <a:picLocks noChangeAspect="1"/>
          </p:cNvPicPr>
          <p:nvPr/>
        </p:nvPicPr>
        <p:blipFill>
          <a:blip r:embed="rId1"/>
          <a:stretch>
            <a:fillRect/>
          </a:stretch>
        </p:blipFill>
        <p:spPr>
          <a:xfrm>
            <a:off x="5028565" y="1398905"/>
            <a:ext cx="1963420" cy="1423670"/>
          </a:xfrm>
          <a:prstGeom prst="rect">
            <a:avLst/>
          </a:prstGeom>
        </p:spPr>
      </p:pic>
      <p:sp>
        <p:nvSpPr>
          <p:cNvPr id="17" name="矩形 16"/>
          <p:cNvSpPr/>
          <p:nvPr/>
        </p:nvSpPr>
        <p:spPr>
          <a:xfrm>
            <a:off x="3752850" y="147955"/>
            <a:ext cx="4686300" cy="460375"/>
          </a:xfrm>
          <a:prstGeom prst="rect">
            <a:avLst/>
          </a:prstGeom>
          <a:noFill/>
          <a:ln w="9525">
            <a:noFill/>
          </a:ln>
        </p:spPr>
        <p:txBody>
          <a:bodyPr wrap="square" anchor="t">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如何预防养老诈骗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 name="Aitds6"/>
          <p:cNvSpPr/>
          <p:nvPr/>
        </p:nvSpPr>
        <p:spPr>
          <a:xfrm>
            <a:off x="2199640" y="909320"/>
            <a:ext cx="8022590" cy="661670"/>
          </a:xfrm>
          <a:prstGeom prst="roundRect">
            <a:avLst>
              <a:gd name="adj" fmla="val 0"/>
            </a:avLst>
          </a:prstGeom>
          <a:solidFill>
            <a:srgbClr val="2F8CAE"/>
          </a:solidFill>
          <a:ln w="12700" cap="flat" cmpd="sng" algn="ctr">
            <a:noFill/>
            <a:prstDash val="solid"/>
          </a:ln>
          <a:effectLst/>
        </p:spPr>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云南省防范和处置非法集资工作领导小组办公室</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870585" y="1870710"/>
            <a:ext cx="10450830" cy="2915285"/>
          </a:xfrm>
          <a:prstGeom prst="rect">
            <a:avLst/>
          </a:prstGeom>
        </p:spPr>
        <p:txBody>
          <a:bodyPr wrap="square">
            <a:spAutoFit/>
          </a:bodyPr>
          <a:lstStyle/>
          <a:p>
            <a:pPr lvl="0">
              <a:lnSpc>
                <a:spcPct val="170000"/>
              </a:lnSpc>
              <a:buClrTx/>
              <a:buSzTx/>
              <a:buFontTx/>
            </a:pPr>
            <a:r>
              <a:rPr lang="en-US" dirty="0">
                <a:solidFill>
                  <a:srgbClr val="5F5F5F"/>
                </a:solidFill>
                <a:latin typeface="微软雅黑" panose="020B0503020204020204" pitchFamily="34" charset="-122"/>
                <a:ea typeface="微软雅黑" panose="020B0503020204020204" pitchFamily="34" charset="-122"/>
                <a:sym typeface="+mn-ea"/>
              </a:rPr>
              <a:t>    </a:t>
            </a:r>
            <a:endParaRPr lang="en-US" dirty="0">
              <a:solidFill>
                <a:srgbClr val="5F5F5F"/>
              </a:solidFill>
              <a:latin typeface="微软雅黑" panose="020B0503020204020204" pitchFamily="34" charset="-122"/>
              <a:ea typeface="微软雅黑" panose="020B0503020204020204" pitchFamily="34" charset="-122"/>
              <a:sym typeface="+mn-ea"/>
            </a:endParaRPr>
          </a:p>
          <a:p>
            <a:pPr lvl="0">
              <a:lnSpc>
                <a:spcPct val="170000"/>
              </a:lnSpc>
              <a:buClrTx/>
              <a:buSzTx/>
              <a:buFontTx/>
            </a:pPr>
            <a:endParaRPr lang="en-US" dirty="0">
              <a:solidFill>
                <a:srgbClr val="5F5F5F"/>
              </a:solidFill>
              <a:latin typeface="微软雅黑" panose="020B0503020204020204" pitchFamily="34" charset="-122"/>
              <a:ea typeface="微软雅黑" panose="020B0503020204020204" pitchFamily="34" charset="-122"/>
              <a:sym typeface="+mn-ea"/>
            </a:endParaRPr>
          </a:p>
          <a:p>
            <a:pPr lvl="0">
              <a:lnSpc>
                <a:spcPct val="170000"/>
              </a:lnSpc>
              <a:buClrTx/>
              <a:buSzTx/>
              <a:buFontTx/>
            </a:pPr>
            <a:r>
              <a:rPr lang="en-US" dirty="0">
                <a:solidFill>
                  <a:srgbClr val="5F5F5F"/>
                </a:solidFill>
                <a:latin typeface="微软雅黑" panose="020B0503020204020204" pitchFamily="34" charset="-122"/>
                <a:ea typeface="微软雅黑" panose="020B0503020204020204" pitchFamily="34" charset="-122"/>
                <a:sym typeface="+mn-ea"/>
              </a:rPr>
              <a:t>    </a:t>
            </a:r>
            <a:r>
              <a:rPr dirty="0">
                <a:solidFill>
                  <a:srgbClr val="5F5F5F"/>
                </a:solidFill>
                <a:latin typeface="微软雅黑" panose="020B0503020204020204" pitchFamily="34" charset="-122"/>
                <a:ea typeface="微软雅黑" panose="020B0503020204020204" pitchFamily="34" charset="-122"/>
                <a:sym typeface="+mn-ea"/>
              </a:rPr>
              <a:t>根据《防范和处置非法集资条例》规定，非法集资是指未经国务院金融管理部门依法许可或者违反国家金融管理规定，以许诺还本付息或者给予其他投资回报等方式，向不特定对象吸收资金的行为。组织实施非法集资必受法律严惩。</a:t>
            </a:r>
            <a:r>
              <a:rPr dirty="0">
                <a:solidFill>
                  <a:srgbClr val="FF0000"/>
                </a:solidFill>
                <a:latin typeface="微软雅黑" panose="020B0503020204020204" pitchFamily="34" charset="-122"/>
                <a:ea typeface="微软雅黑" panose="020B0503020204020204" pitchFamily="34" charset="-122"/>
                <a:sym typeface="+mn-ea"/>
              </a:rPr>
              <a:t>参与非法集资不受法律保护，损失自担。</a:t>
            </a:r>
            <a:r>
              <a:rPr dirty="0">
                <a:solidFill>
                  <a:srgbClr val="5F5F5F"/>
                </a:solidFill>
                <a:latin typeface="微软雅黑" panose="020B0503020204020204" pitchFamily="34" charset="-122"/>
                <a:ea typeface="微软雅黑" panose="020B0503020204020204" pitchFamily="34" charset="-122"/>
                <a:sym typeface="+mn-ea"/>
              </a:rPr>
              <a:t>面对花样繁多的非法集资行为和各种利益诱惑，希望老年朋友们注意识别风险，不要参与非法集资。</a:t>
            </a:r>
            <a:endParaRPr dirty="0">
              <a:solidFill>
                <a:srgbClr val="5F5F5F"/>
              </a:solidFill>
              <a:latin typeface="微软雅黑" panose="020B0503020204020204" pitchFamily="34" charset="-122"/>
              <a:ea typeface="微软雅黑" panose="020B0503020204020204" pitchFamily="34" charset="-122"/>
              <a:sym typeface="+mn-ea"/>
            </a:endParaRPr>
          </a:p>
        </p:txBody>
      </p:sp>
      <p:sp>
        <p:nvSpPr>
          <p:cNvPr id="5" name="减号 4"/>
          <p:cNvSpPr/>
          <p:nvPr/>
        </p:nvSpPr>
        <p:spPr>
          <a:xfrm>
            <a:off x="2271395" y="3365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减号 3"/>
          <p:cNvSpPr/>
          <p:nvPr/>
        </p:nvSpPr>
        <p:spPr>
          <a:xfrm>
            <a:off x="8223885" y="3365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0210609164950_19200"/>
          <p:cNvPicPr>
            <a:picLocks noChangeAspect="1"/>
          </p:cNvPicPr>
          <p:nvPr/>
        </p:nvPicPr>
        <p:blipFill>
          <a:blip r:embed="rId1"/>
          <a:stretch>
            <a:fillRect/>
          </a:stretch>
        </p:blipFill>
        <p:spPr>
          <a:xfrm>
            <a:off x="6657975" y="4028440"/>
            <a:ext cx="3681095" cy="2225675"/>
          </a:xfrm>
          <a:prstGeom prst="rect">
            <a:avLst/>
          </a:prstGeom>
          <a:effectLst>
            <a:softEdge rad="63500"/>
          </a:effectLst>
        </p:spPr>
      </p:pic>
      <p:sp>
        <p:nvSpPr>
          <p:cNvPr id="17" name="矩形 16"/>
          <p:cNvSpPr/>
          <p:nvPr/>
        </p:nvSpPr>
        <p:spPr>
          <a:xfrm>
            <a:off x="3691890" y="100965"/>
            <a:ext cx="4629150"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如何防范养老集资诈骗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283970" y="1145540"/>
            <a:ext cx="8427720" cy="3858260"/>
            <a:chOff x="1451429" y="1905273"/>
            <a:chExt cx="8773160" cy="3858218"/>
          </a:xfrm>
        </p:grpSpPr>
        <p:grpSp>
          <p:nvGrpSpPr>
            <p:cNvPr id="69" name="组合 68"/>
            <p:cNvGrpSpPr/>
            <p:nvPr/>
          </p:nvGrpSpPr>
          <p:grpSpPr>
            <a:xfrm>
              <a:off x="1451429" y="1905273"/>
              <a:ext cx="3162134" cy="3858218"/>
              <a:chOff x="1451429" y="1905273"/>
              <a:chExt cx="3162134" cy="3858218"/>
            </a:xfrm>
          </p:grpSpPr>
          <p:sp>
            <p:nvSpPr>
              <p:cNvPr id="61" name="矩形 60"/>
              <p:cNvSpPr/>
              <p:nvPr/>
            </p:nvSpPr>
            <p:spPr>
              <a:xfrm>
                <a:off x="1846120" y="2784765"/>
                <a:ext cx="2767443" cy="2978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任意多边形: 形状 64"/>
              <p:cNvSpPr/>
              <p:nvPr/>
            </p:nvSpPr>
            <p:spPr>
              <a:xfrm>
                <a:off x="1451429" y="1930397"/>
                <a:ext cx="2279644" cy="578590"/>
              </a:xfrm>
              <a:custGeom>
                <a:avLst/>
                <a:gdLst>
                  <a:gd name="connsiteX0" fmla="*/ 0 w 2279644"/>
                  <a:gd name="connsiteY0" fmla="*/ 289294 h 578590"/>
                  <a:gd name="connsiteX1" fmla="*/ 0 w 2279644"/>
                  <a:gd name="connsiteY1" fmla="*/ 289295 h 578590"/>
                  <a:gd name="connsiteX2" fmla="*/ 0 w 2279644"/>
                  <a:gd name="connsiteY2" fmla="*/ 289295 h 578590"/>
                  <a:gd name="connsiteX3" fmla="*/ 289295 w 2279644"/>
                  <a:gd name="connsiteY3" fmla="*/ 0 h 578590"/>
                  <a:gd name="connsiteX4" fmla="*/ 2109697 w 2279644"/>
                  <a:gd name="connsiteY4" fmla="*/ 0 h 578590"/>
                  <a:gd name="connsiteX5" fmla="*/ 2069780 w 2279644"/>
                  <a:gd name="connsiteY5" fmla="*/ 21666 h 578590"/>
                  <a:gd name="connsiteX6" fmla="*/ 1938069 w 2279644"/>
                  <a:gd name="connsiteY6" fmla="*/ 269385 h 578590"/>
                  <a:gd name="connsiteX7" fmla="*/ 2236808 w 2279644"/>
                  <a:gd name="connsiteY7" fmla="*/ 568124 h 578590"/>
                  <a:gd name="connsiteX8" fmla="*/ 2279644 w 2279644"/>
                  <a:gd name="connsiteY8" fmla="*/ 563806 h 578590"/>
                  <a:gd name="connsiteX9" fmla="*/ 2250951 w 2279644"/>
                  <a:gd name="connsiteY9" fmla="*/ 572713 h 578590"/>
                  <a:gd name="connsiteX10" fmla="*/ 2192648 w 2279644"/>
                  <a:gd name="connsiteY10" fmla="*/ 578590 h 578590"/>
                  <a:gd name="connsiteX11" fmla="*/ 289295 w 2279644"/>
                  <a:gd name="connsiteY11" fmla="*/ 578589 h 578590"/>
                  <a:gd name="connsiteX12" fmla="*/ 22734 w 2279644"/>
                  <a:gd name="connsiteY12" fmla="*/ 401901 h 578590"/>
                  <a:gd name="connsiteX13" fmla="*/ 0 w 2279644"/>
                  <a:gd name="connsiteY13" fmla="*/ 289295 h 578590"/>
                  <a:gd name="connsiteX14" fmla="*/ 22734 w 2279644"/>
                  <a:gd name="connsiteY14" fmla="*/ 176689 h 578590"/>
                  <a:gd name="connsiteX15" fmla="*/ 289295 w 2279644"/>
                  <a:gd name="connsiteY15" fmla="*/ 0 h 5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9644" h="578590">
                    <a:moveTo>
                      <a:pt x="0" y="289294"/>
                    </a:moveTo>
                    <a:lnTo>
                      <a:pt x="0" y="289295"/>
                    </a:lnTo>
                    <a:lnTo>
                      <a:pt x="0" y="289295"/>
                    </a:lnTo>
                    <a:close/>
                    <a:moveTo>
                      <a:pt x="289295" y="0"/>
                    </a:moveTo>
                    <a:lnTo>
                      <a:pt x="2109697" y="0"/>
                    </a:lnTo>
                    <a:lnTo>
                      <a:pt x="2069780" y="21666"/>
                    </a:lnTo>
                    <a:cubicBezTo>
                      <a:pt x="1990315" y="75352"/>
                      <a:pt x="1938069" y="166267"/>
                      <a:pt x="1938069" y="269385"/>
                    </a:cubicBezTo>
                    <a:cubicBezTo>
                      <a:pt x="1938069" y="434374"/>
                      <a:pt x="2071819" y="568124"/>
                      <a:pt x="2236808" y="568124"/>
                    </a:cubicBezTo>
                    <a:lnTo>
                      <a:pt x="2279644" y="563806"/>
                    </a:lnTo>
                    <a:lnTo>
                      <a:pt x="2250951" y="572713"/>
                    </a:lnTo>
                    <a:cubicBezTo>
                      <a:pt x="2232119" y="576566"/>
                      <a:pt x="2212620" y="578590"/>
                      <a:pt x="2192648" y="578590"/>
                    </a:cubicBezTo>
                    <a:lnTo>
                      <a:pt x="289295" y="578589"/>
                    </a:lnTo>
                    <a:cubicBezTo>
                      <a:pt x="169465" y="578589"/>
                      <a:pt x="66652" y="505733"/>
                      <a:pt x="22734" y="401901"/>
                    </a:cubicBezTo>
                    <a:lnTo>
                      <a:pt x="0" y="289295"/>
                    </a:lnTo>
                    <a:lnTo>
                      <a:pt x="22734" y="176689"/>
                    </a:lnTo>
                    <a:cubicBezTo>
                      <a:pt x="66652" y="72856"/>
                      <a:pt x="169465" y="0"/>
                      <a:pt x="289295" y="0"/>
                    </a:cubicBezTo>
                    <a:close/>
                  </a:path>
                </a:pathLst>
              </a:cu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椭圆 65"/>
              <p:cNvSpPr/>
              <p:nvPr/>
            </p:nvSpPr>
            <p:spPr>
              <a:xfrm>
                <a:off x="3540573" y="1959101"/>
                <a:ext cx="475435" cy="475435"/>
              </a:xfrm>
              <a:prstGeom prst="ellipse">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Text Box 21"/>
              <p:cNvSpPr txBox="1">
                <a:spLocks noChangeArrowheads="1"/>
              </p:cNvSpPr>
              <p:nvPr/>
            </p:nvSpPr>
            <p:spPr bwMode="auto">
              <a:xfrm>
                <a:off x="3628813" y="1905273"/>
                <a:ext cx="420673" cy="55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 Box 21"/>
              <p:cNvSpPr txBox="1">
                <a:spLocks noChangeArrowheads="1"/>
              </p:cNvSpPr>
              <p:nvPr/>
            </p:nvSpPr>
            <p:spPr bwMode="auto">
              <a:xfrm>
                <a:off x="2047275" y="1905273"/>
                <a:ext cx="1392852" cy="55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防范心理</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0" name="文本框 69"/>
            <p:cNvSpPr txBox="1"/>
            <p:nvPr/>
          </p:nvSpPr>
          <p:spPr>
            <a:xfrm>
              <a:off x="2489654" y="2784748"/>
              <a:ext cx="7734935" cy="2306930"/>
            </a:xfrm>
            <a:prstGeom prst="rect">
              <a:avLst/>
            </a:prstGeom>
            <a:noFill/>
          </p:spPr>
          <p:txBody>
            <a:bodyPr wrap="square" rtlCol="0">
              <a:spAutoFit/>
            </a:bodyPr>
            <a:lstStyle/>
            <a:p>
              <a:pPr>
                <a:lnSpc>
                  <a:spcPct val="20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不要被高利诱惑盲目投资。市场上没有“稳赚不赔”的理财项目，如果有人对你宣传理财项目收益高、低风险，就一定要提高警惕，不法分子许诺的高利息的钱都是自己的本金，不要相信天上“掉馅饼”，以免落入非法集资陷阱。</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减号 4"/>
          <p:cNvSpPr/>
          <p:nvPr/>
        </p:nvSpPr>
        <p:spPr>
          <a:xfrm>
            <a:off x="2204720" y="327025"/>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减号 2"/>
          <p:cNvSpPr/>
          <p:nvPr/>
        </p:nvSpPr>
        <p:spPr>
          <a:xfrm>
            <a:off x="8157210" y="327025"/>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5ed384d468547ab9b11934cdd8eada9"/>
          <p:cNvPicPr>
            <a:picLocks noChangeAspect="1"/>
          </p:cNvPicPr>
          <p:nvPr/>
        </p:nvPicPr>
        <p:blipFill>
          <a:blip r:embed="rId1"/>
          <a:stretch>
            <a:fillRect/>
          </a:stretch>
        </p:blipFill>
        <p:spPr>
          <a:xfrm>
            <a:off x="6320155" y="4085590"/>
            <a:ext cx="3997960" cy="2177415"/>
          </a:xfrm>
          <a:prstGeom prst="rect">
            <a:avLst/>
          </a:prstGeom>
        </p:spPr>
      </p:pic>
      <p:sp>
        <p:nvSpPr>
          <p:cNvPr id="17" name="矩形 16"/>
          <p:cNvSpPr/>
          <p:nvPr/>
        </p:nvSpPr>
        <p:spPr>
          <a:xfrm>
            <a:off x="3691890" y="100965"/>
            <a:ext cx="4629150"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如何防范养老集资诈骗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283970" y="1145540"/>
            <a:ext cx="8427720" cy="3858260"/>
            <a:chOff x="1451429" y="1905273"/>
            <a:chExt cx="8773160" cy="3858218"/>
          </a:xfrm>
        </p:grpSpPr>
        <p:grpSp>
          <p:nvGrpSpPr>
            <p:cNvPr id="69" name="组合 68"/>
            <p:cNvGrpSpPr/>
            <p:nvPr/>
          </p:nvGrpSpPr>
          <p:grpSpPr>
            <a:xfrm>
              <a:off x="1451429" y="1905273"/>
              <a:ext cx="3162134" cy="3858218"/>
              <a:chOff x="1451429" y="1905273"/>
              <a:chExt cx="3162134" cy="3858218"/>
            </a:xfrm>
          </p:grpSpPr>
          <p:sp>
            <p:nvSpPr>
              <p:cNvPr id="61" name="矩形 60"/>
              <p:cNvSpPr/>
              <p:nvPr/>
            </p:nvSpPr>
            <p:spPr>
              <a:xfrm>
                <a:off x="1846120" y="2784765"/>
                <a:ext cx="2767443" cy="2978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任意多边形: 形状 64"/>
              <p:cNvSpPr/>
              <p:nvPr/>
            </p:nvSpPr>
            <p:spPr>
              <a:xfrm>
                <a:off x="1451429" y="1930397"/>
                <a:ext cx="2279644" cy="578590"/>
              </a:xfrm>
              <a:custGeom>
                <a:avLst/>
                <a:gdLst>
                  <a:gd name="connsiteX0" fmla="*/ 0 w 2279644"/>
                  <a:gd name="connsiteY0" fmla="*/ 289294 h 578590"/>
                  <a:gd name="connsiteX1" fmla="*/ 0 w 2279644"/>
                  <a:gd name="connsiteY1" fmla="*/ 289295 h 578590"/>
                  <a:gd name="connsiteX2" fmla="*/ 0 w 2279644"/>
                  <a:gd name="connsiteY2" fmla="*/ 289295 h 578590"/>
                  <a:gd name="connsiteX3" fmla="*/ 289295 w 2279644"/>
                  <a:gd name="connsiteY3" fmla="*/ 0 h 578590"/>
                  <a:gd name="connsiteX4" fmla="*/ 2109697 w 2279644"/>
                  <a:gd name="connsiteY4" fmla="*/ 0 h 578590"/>
                  <a:gd name="connsiteX5" fmla="*/ 2069780 w 2279644"/>
                  <a:gd name="connsiteY5" fmla="*/ 21666 h 578590"/>
                  <a:gd name="connsiteX6" fmla="*/ 1938069 w 2279644"/>
                  <a:gd name="connsiteY6" fmla="*/ 269385 h 578590"/>
                  <a:gd name="connsiteX7" fmla="*/ 2236808 w 2279644"/>
                  <a:gd name="connsiteY7" fmla="*/ 568124 h 578590"/>
                  <a:gd name="connsiteX8" fmla="*/ 2279644 w 2279644"/>
                  <a:gd name="connsiteY8" fmla="*/ 563806 h 578590"/>
                  <a:gd name="connsiteX9" fmla="*/ 2250951 w 2279644"/>
                  <a:gd name="connsiteY9" fmla="*/ 572713 h 578590"/>
                  <a:gd name="connsiteX10" fmla="*/ 2192648 w 2279644"/>
                  <a:gd name="connsiteY10" fmla="*/ 578590 h 578590"/>
                  <a:gd name="connsiteX11" fmla="*/ 289295 w 2279644"/>
                  <a:gd name="connsiteY11" fmla="*/ 578589 h 578590"/>
                  <a:gd name="connsiteX12" fmla="*/ 22734 w 2279644"/>
                  <a:gd name="connsiteY12" fmla="*/ 401901 h 578590"/>
                  <a:gd name="connsiteX13" fmla="*/ 0 w 2279644"/>
                  <a:gd name="connsiteY13" fmla="*/ 289295 h 578590"/>
                  <a:gd name="connsiteX14" fmla="*/ 22734 w 2279644"/>
                  <a:gd name="connsiteY14" fmla="*/ 176689 h 578590"/>
                  <a:gd name="connsiteX15" fmla="*/ 289295 w 2279644"/>
                  <a:gd name="connsiteY15" fmla="*/ 0 h 5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9644" h="578590">
                    <a:moveTo>
                      <a:pt x="0" y="289294"/>
                    </a:moveTo>
                    <a:lnTo>
                      <a:pt x="0" y="289295"/>
                    </a:lnTo>
                    <a:lnTo>
                      <a:pt x="0" y="289295"/>
                    </a:lnTo>
                    <a:close/>
                    <a:moveTo>
                      <a:pt x="289295" y="0"/>
                    </a:moveTo>
                    <a:lnTo>
                      <a:pt x="2109697" y="0"/>
                    </a:lnTo>
                    <a:lnTo>
                      <a:pt x="2069780" y="21666"/>
                    </a:lnTo>
                    <a:cubicBezTo>
                      <a:pt x="1990315" y="75352"/>
                      <a:pt x="1938069" y="166267"/>
                      <a:pt x="1938069" y="269385"/>
                    </a:cubicBezTo>
                    <a:cubicBezTo>
                      <a:pt x="1938069" y="434374"/>
                      <a:pt x="2071819" y="568124"/>
                      <a:pt x="2236808" y="568124"/>
                    </a:cubicBezTo>
                    <a:lnTo>
                      <a:pt x="2279644" y="563806"/>
                    </a:lnTo>
                    <a:lnTo>
                      <a:pt x="2250951" y="572713"/>
                    </a:lnTo>
                    <a:cubicBezTo>
                      <a:pt x="2232119" y="576566"/>
                      <a:pt x="2212620" y="578590"/>
                      <a:pt x="2192648" y="578590"/>
                    </a:cubicBezTo>
                    <a:lnTo>
                      <a:pt x="289295" y="578589"/>
                    </a:lnTo>
                    <a:cubicBezTo>
                      <a:pt x="169465" y="578589"/>
                      <a:pt x="66652" y="505733"/>
                      <a:pt x="22734" y="401901"/>
                    </a:cubicBezTo>
                    <a:lnTo>
                      <a:pt x="0" y="289295"/>
                    </a:lnTo>
                    <a:lnTo>
                      <a:pt x="22734" y="176689"/>
                    </a:lnTo>
                    <a:cubicBezTo>
                      <a:pt x="66652" y="72856"/>
                      <a:pt x="169465" y="0"/>
                      <a:pt x="289295" y="0"/>
                    </a:cubicBezTo>
                    <a:close/>
                  </a:path>
                </a:pathLst>
              </a:cu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椭圆 65"/>
              <p:cNvSpPr/>
              <p:nvPr/>
            </p:nvSpPr>
            <p:spPr>
              <a:xfrm>
                <a:off x="3540573" y="1959101"/>
                <a:ext cx="475435" cy="475435"/>
              </a:xfrm>
              <a:prstGeom prst="ellipse">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Text Box 21"/>
              <p:cNvSpPr txBox="1">
                <a:spLocks noChangeArrowheads="1"/>
              </p:cNvSpPr>
              <p:nvPr/>
            </p:nvSpPr>
            <p:spPr bwMode="auto">
              <a:xfrm>
                <a:off x="3628813" y="1905273"/>
                <a:ext cx="420673" cy="55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 Box 21"/>
              <p:cNvSpPr txBox="1">
                <a:spLocks noChangeArrowheads="1"/>
              </p:cNvSpPr>
              <p:nvPr/>
            </p:nvSpPr>
            <p:spPr bwMode="auto">
              <a:xfrm>
                <a:off x="2047275" y="1905273"/>
                <a:ext cx="1392852" cy="55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及时沟通</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0" name="文本框 69"/>
            <p:cNvSpPr txBox="1"/>
            <p:nvPr/>
          </p:nvSpPr>
          <p:spPr>
            <a:xfrm>
              <a:off x="2489654" y="2784748"/>
              <a:ext cx="7734935" cy="2306930"/>
            </a:xfrm>
            <a:prstGeom prst="rect">
              <a:avLst/>
            </a:prstGeom>
            <a:noFill/>
          </p:spPr>
          <p:txBody>
            <a:bodyPr wrap="square" rtlCol="0">
              <a:spAutoFit/>
            </a:bodyPr>
            <a:lstStyle/>
            <a:p>
              <a:pPr>
                <a:lnSpc>
                  <a:spcPct val="20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投资前多与家人沟通商量。老年人辛苦一生的积蓄，关系到生活的安稳和幸福，请老年朋友一定要捂紧“钱袋子”，千万不要上当受骗，避免造成血本无归。几万元甚至数十万元投资支出对家庭来说是件大事，投资前要多与家人沟通商量，以免事后追悔和受到埋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减号 4"/>
          <p:cNvSpPr/>
          <p:nvPr/>
        </p:nvSpPr>
        <p:spPr>
          <a:xfrm>
            <a:off x="2204720" y="327025"/>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减号 2"/>
          <p:cNvSpPr/>
          <p:nvPr/>
        </p:nvSpPr>
        <p:spPr>
          <a:xfrm>
            <a:off x="8157210" y="327025"/>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W020121102691466454835"/>
          <p:cNvPicPr>
            <a:picLocks noChangeAspect="1"/>
          </p:cNvPicPr>
          <p:nvPr/>
        </p:nvPicPr>
        <p:blipFill>
          <a:blip r:embed="rId1"/>
          <a:stretch>
            <a:fillRect/>
          </a:stretch>
        </p:blipFill>
        <p:spPr>
          <a:xfrm>
            <a:off x="7676515" y="3834765"/>
            <a:ext cx="2857500" cy="2333625"/>
          </a:xfrm>
          <a:prstGeom prst="rect">
            <a:avLst/>
          </a:prstGeom>
        </p:spPr>
      </p:pic>
      <p:sp>
        <p:nvSpPr>
          <p:cNvPr id="17" name="矩形 16"/>
          <p:cNvSpPr/>
          <p:nvPr/>
        </p:nvSpPr>
        <p:spPr>
          <a:xfrm>
            <a:off x="3691890" y="100965"/>
            <a:ext cx="4629150"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如何防范养老集资诈骗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283970" y="1145540"/>
            <a:ext cx="8427720" cy="3858260"/>
            <a:chOff x="1451429" y="1905273"/>
            <a:chExt cx="8773160" cy="3858218"/>
          </a:xfrm>
        </p:grpSpPr>
        <p:grpSp>
          <p:nvGrpSpPr>
            <p:cNvPr id="69" name="组合 68"/>
            <p:cNvGrpSpPr/>
            <p:nvPr/>
          </p:nvGrpSpPr>
          <p:grpSpPr>
            <a:xfrm>
              <a:off x="1451429" y="1905273"/>
              <a:ext cx="3162134" cy="3858218"/>
              <a:chOff x="1451429" y="1905273"/>
              <a:chExt cx="3162134" cy="3858218"/>
            </a:xfrm>
          </p:grpSpPr>
          <p:sp>
            <p:nvSpPr>
              <p:cNvPr id="61" name="矩形 60"/>
              <p:cNvSpPr/>
              <p:nvPr/>
            </p:nvSpPr>
            <p:spPr>
              <a:xfrm>
                <a:off x="1846120" y="2784765"/>
                <a:ext cx="2767443" cy="2978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任意多边形: 形状 64"/>
              <p:cNvSpPr/>
              <p:nvPr/>
            </p:nvSpPr>
            <p:spPr>
              <a:xfrm>
                <a:off x="1451429" y="1930397"/>
                <a:ext cx="2279644" cy="578590"/>
              </a:xfrm>
              <a:custGeom>
                <a:avLst/>
                <a:gdLst>
                  <a:gd name="connsiteX0" fmla="*/ 0 w 2279644"/>
                  <a:gd name="connsiteY0" fmla="*/ 289294 h 578590"/>
                  <a:gd name="connsiteX1" fmla="*/ 0 w 2279644"/>
                  <a:gd name="connsiteY1" fmla="*/ 289295 h 578590"/>
                  <a:gd name="connsiteX2" fmla="*/ 0 w 2279644"/>
                  <a:gd name="connsiteY2" fmla="*/ 289295 h 578590"/>
                  <a:gd name="connsiteX3" fmla="*/ 289295 w 2279644"/>
                  <a:gd name="connsiteY3" fmla="*/ 0 h 578590"/>
                  <a:gd name="connsiteX4" fmla="*/ 2109697 w 2279644"/>
                  <a:gd name="connsiteY4" fmla="*/ 0 h 578590"/>
                  <a:gd name="connsiteX5" fmla="*/ 2069780 w 2279644"/>
                  <a:gd name="connsiteY5" fmla="*/ 21666 h 578590"/>
                  <a:gd name="connsiteX6" fmla="*/ 1938069 w 2279644"/>
                  <a:gd name="connsiteY6" fmla="*/ 269385 h 578590"/>
                  <a:gd name="connsiteX7" fmla="*/ 2236808 w 2279644"/>
                  <a:gd name="connsiteY7" fmla="*/ 568124 h 578590"/>
                  <a:gd name="connsiteX8" fmla="*/ 2279644 w 2279644"/>
                  <a:gd name="connsiteY8" fmla="*/ 563806 h 578590"/>
                  <a:gd name="connsiteX9" fmla="*/ 2250951 w 2279644"/>
                  <a:gd name="connsiteY9" fmla="*/ 572713 h 578590"/>
                  <a:gd name="connsiteX10" fmla="*/ 2192648 w 2279644"/>
                  <a:gd name="connsiteY10" fmla="*/ 578590 h 578590"/>
                  <a:gd name="connsiteX11" fmla="*/ 289295 w 2279644"/>
                  <a:gd name="connsiteY11" fmla="*/ 578589 h 578590"/>
                  <a:gd name="connsiteX12" fmla="*/ 22734 w 2279644"/>
                  <a:gd name="connsiteY12" fmla="*/ 401901 h 578590"/>
                  <a:gd name="connsiteX13" fmla="*/ 0 w 2279644"/>
                  <a:gd name="connsiteY13" fmla="*/ 289295 h 578590"/>
                  <a:gd name="connsiteX14" fmla="*/ 22734 w 2279644"/>
                  <a:gd name="connsiteY14" fmla="*/ 176689 h 578590"/>
                  <a:gd name="connsiteX15" fmla="*/ 289295 w 2279644"/>
                  <a:gd name="connsiteY15" fmla="*/ 0 h 5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9644" h="578590">
                    <a:moveTo>
                      <a:pt x="0" y="289294"/>
                    </a:moveTo>
                    <a:lnTo>
                      <a:pt x="0" y="289295"/>
                    </a:lnTo>
                    <a:lnTo>
                      <a:pt x="0" y="289295"/>
                    </a:lnTo>
                    <a:close/>
                    <a:moveTo>
                      <a:pt x="289295" y="0"/>
                    </a:moveTo>
                    <a:lnTo>
                      <a:pt x="2109697" y="0"/>
                    </a:lnTo>
                    <a:lnTo>
                      <a:pt x="2069780" y="21666"/>
                    </a:lnTo>
                    <a:cubicBezTo>
                      <a:pt x="1990315" y="75352"/>
                      <a:pt x="1938069" y="166267"/>
                      <a:pt x="1938069" y="269385"/>
                    </a:cubicBezTo>
                    <a:cubicBezTo>
                      <a:pt x="1938069" y="434374"/>
                      <a:pt x="2071819" y="568124"/>
                      <a:pt x="2236808" y="568124"/>
                    </a:cubicBezTo>
                    <a:lnTo>
                      <a:pt x="2279644" y="563806"/>
                    </a:lnTo>
                    <a:lnTo>
                      <a:pt x="2250951" y="572713"/>
                    </a:lnTo>
                    <a:cubicBezTo>
                      <a:pt x="2232119" y="576566"/>
                      <a:pt x="2212620" y="578590"/>
                      <a:pt x="2192648" y="578590"/>
                    </a:cubicBezTo>
                    <a:lnTo>
                      <a:pt x="289295" y="578589"/>
                    </a:lnTo>
                    <a:cubicBezTo>
                      <a:pt x="169465" y="578589"/>
                      <a:pt x="66652" y="505733"/>
                      <a:pt x="22734" y="401901"/>
                    </a:cubicBezTo>
                    <a:lnTo>
                      <a:pt x="0" y="289295"/>
                    </a:lnTo>
                    <a:lnTo>
                      <a:pt x="22734" y="176689"/>
                    </a:lnTo>
                    <a:cubicBezTo>
                      <a:pt x="66652" y="72856"/>
                      <a:pt x="169465" y="0"/>
                      <a:pt x="289295" y="0"/>
                    </a:cubicBezTo>
                    <a:close/>
                  </a:path>
                </a:pathLst>
              </a:cu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椭圆 65"/>
              <p:cNvSpPr/>
              <p:nvPr/>
            </p:nvSpPr>
            <p:spPr>
              <a:xfrm>
                <a:off x="3540573" y="1959101"/>
                <a:ext cx="475435" cy="475435"/>
              </a:xfrm>
              <a:prstGeom prst="ellipse">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Text Box 21"/>
              <p:cNvSpPr txBox="1">
                <a:spLocks noChangeArrowheads="1"/>
              </p:cNvSpPr>
              <p:nvPr/>
            </p:nvSpPr>
            <p:spPr bwMode="auto">
              <a:xfrm>
                <a:off x="3628813" y="1905273"/>
                <a:ext cx="420673" cy="55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 Box 21"/>
              <p:cNvSpPr txBox="1">
                <a:spLocks noChangeArrowheads="1"/>
              </p:cNvSpPr>
              <p:nvPr/>
            </p:nvSpPr>
            <p:spPr bwMode="auto">
              <a:xfrm>
                <a:off x="2047275" y="1905273"/>
                <a:ext cx="1392852" cy="55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慎重考虑</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0" name="文本框 69"/>
            <p:cNvSpPr txBox="1"/>
            <p:nvPr/>
          </p:nvSpPr>
          <p:spPr>
            <a:xfrm>
              <a:off x="2489654" y="2784748"/>
              <a:ext cx="7734935" cy="2306930"/>
            </a:xfrm>
            <a:prstGeom prst="rect">
              <a:avLst/>
            </a:prstGeom>
            <a:noFill/>
          </p:spPr>
          <p:txBody>
            <a:bodyPr wrap="square" rtlCol="0">
              <a:spAutoFit/>
            </a:bodyPr>
            <a:lstStyle/>
            <a:p>
              <a:pPr>
                <a:lnSpc>
                  <a:spcPct val="20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审慎选择投资理财对象。金融是特许行业，只有营业执照的企业不得销售理财产品、不得开展吸收或变相吸收存款。老年朋友在投资前要多方面查询了解相关信息，不要轻信一些机构和企业推销人员的一面之词，投资理财要找正规金融机构。合同签字前要慎重审核。</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减号 4"/>
          <p:cNvSpPr/>
          <p:nvPr/>
        </p:nvSpPr>
        <p:spPr>
          <a:xfrm>
            <a:off x="2204720" y="327025"/>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减号 2"/>
          <p:cNvSpPr/>
          <p:nvPr/>
        </p:nvSpPr>
        <p:spPr>
          <a:xfrm>
            <a:off x="8157210" y="327025"/>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48150" y="139065"/>
            <a:ext cx="4100195" cy="460375"/>
          </a:xfrm>
          <a:prstGeom prst="rect">
            <a:avLst/>
          </a:prstGeom>
          <a:noFill/>
          <a:ln w="9525">
            <a:noFill/>
          </a:ln>
        </p:spPr>
        <p:txBody>
          <a:bodyPr wrap="square" anchor="t">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防骗要牢记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952500" y="1738312"/>
            <a:ext cx="1066800" cy="3724275"/>
            <a:chOff x="895350" y="1566862"/>
            <a:chExt cx="1066800" cy="3724275"/>
          </a:xfrm>
        </p:grpSpPr>
        <p:sp>
          <p:nvSpPr>
            <p:cNvPr id="22" name="对话气泡: 圆角矩形 21"/>
            <p:cNvSpPr/>
            <p:nvPr/>
          </p:nvSpPr>
          <p:spPr>
            <a:xfrm rot="16200000">
              <a:off x="-547686" y="3009898"/>
              <a:ext cx="3724275" cy="838203"/>
            </a:xfrm>
            <a:prstGeom prst="wedgeRoundRectCallout">
              <a:avLst>
                <a:gd name="adj1" fmla="val -22367"/>
                <a:gd name="adj2" fmla="val 96347"/>
                <a:gd name="adj3" fmla="val 16667"/>
              </a:avLst>
            </a:prstGeom>
            <a:solidFill>
              <a:srgbClr val="2F8CAE"/>
            </a:solidFill>
            <a:ln>
              <a:solidFill>
                <a:srgbClr val="2F8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文本框 22"/>
            <p:cNvSpPr txBox="1"/>
            <p:nvPr/>
          </p:nvSpPr>
          <p:spPr>
            <a:xfrm>
              <a:off x="917575" y="2209482"/>
              <a:ext cx="1044575" cy="3081655"/>
            </a:xfrm>
            <a:prstGeom prst="rect">
              <a:avLst/>
            </a:prstGeom>
            <a:noFill/>
          </p:spPr>
          <p:txBody>
            <a:bodyPr vert="eaVert" wrap="square">
              <a:spAutoFit/>
            </a:bodyPr>
            <a:lstStyle/>
            <a:p>
              <a:pPr>
                <a:lnSpc>
                  <a:spcPct val="200000"/>
                </a:lnSpc>
              </a:pP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防</a:t>
              </a:r>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非</a:t>
              </a:r>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防</a:t>
              </a:r>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骗</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4" name="矩形 23"/>
          <p:cNvSpPr/>
          <p:nvPr/>
        </p:nvSpPr>
        <p:spPr>
          <a:xfrm>
            <a:off x="2556751" y="973944"/>
            <a:ext cx="4272673" cy="5077460"/>
          </a:xfrm>
          <a:prstGeom prst="rect">
            <a:avLst/>
          </a:prstGeom>
        </p:spPr>
        <p:txBody>
          <a:bodyPr wrap="square">
            <a:spAutoFit/>
          </a:bodyPr>
          <a:lstStyle/>
          <a:p>
            <a:pPr lvl="0">
              <a:lnSpc>
                <a:spcPct val="200000"/>
              </a:lnSpc>
              <a:buClrTx/>
              <a:buSzTx/>
              <a:buFontTx/>
            </a:pPr>
            <a:r>
              <a:rPr lang="en-US" altLang="zh-CN"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请老年朋友们珍惜血汗钱，守好养老钱，自觉远离非法集资，防止自身利益受损。如发现涉嫌非法集资的行为，请及时向处非办或公安机关举报。</a:t>
            </a:r>
            <a:endPar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endPar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为深入开展养老领域非法集资专项整治，现将养老领域非法集资线索举报方式公告如下：</a:t>
            </a:r>
            <a:endPar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endPar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减号 4"/>
          <p:cNvSpPr/>
          <p:nvPr/>
        </p:nvSpPr>
        <p:spPr>
          <a:xfrm>
            <a:off x="225234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减号 2"/>
          <p:cNvSpPr/>
          <p:nvPr/>
        </p:nvSpPr>
        <p:spPr>
          <a:xfrm>
            <a:off x="820483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107555" y="1237615"/>
            <a:ext cx="4422140" cy="368300"/>
          </a:xfrm>
          <a:prstGeom prst="rect">
            <a:avLst/>
          </a:prstGeom>
          <a:noFill/>
        </p:spPr>
        <p:txBody>
          <a:bodyPr wrap="square" rtlCol="0">
            <a:spAutoFit/>
          </a:bodyPr>
          <a:lstStyle/>
          <a:p>
            <a:endParaRPr lang="zh-CN" altLang="en-US"/>
          </a:p>
        </p:txBody>
      </p:sp>
      <p:sp>
        <p:nvSpPr>
          <p:cNvPr id="4" name="文本框 3"/>
          <p:cNvSpPr txBox="1"/>
          <p:nvPr/>
        </p:nvSpPr>
        <p:spPr>
          <a:xfrm>
            <a:off x="7318375" y="1543685"/>
            <a:ext cx="4048125" cy="645160"/>
          </a:xfrm>
          <a:prstGeom prst="rect">
            <a:avLst/>
          </a:prstGeom>
          <a:noFill/>
        </p:spPr>
        <p:txBody>
          <a:bodyPr wrap="square" rtlCol="0">
            <a:spAutoFit/>
          </a:bodyPr>
          <a:lstStyle/>
          <a:p>
            <a:pPr lvl="0">
              <a:lnSpc>
                <a:spcPct val="200000"/>
              </a:lnSpc>
              <a:buClrTx/>
              <a:buSzTx/>
              <a:buFontTx/>
            </a:pPr>
            <a:endParaRPr lang="zh-CN" altLang="en-US"/>
          </a:p>
        </p:txBody>
      </p:sp>
      <p:pic>
        <p:nvPicPr>
          <p:cNvPr id="6" name="图片 5" descr="1000"/>
          <p:cNvPicPr>
            <a:picLocks noChangeAspect="1"/>
          </p:cNvPicPr>
          <p:nvPr/>
        </p:nvPicPr>
        <p:blipFill>
          <a:blip r:embed="rId1"/>
          <a:stretch>
            <a:fillRect/>
          </a:stretch>
        </p:blipFill>
        <p:spPr>
          <a:xfrm>
            <a:off x="7318375" y="899795"/>
            <a:ext cx="3660140" cy="5226050"/>
          </a:xfrm>
          <a:prstGeom prst="rect">
            <a:avLst/>
          </a:prstGeom>
          <a:effectLst>
            <a:softEdge rad="1270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48150" y="139065"/>
            <a:ext cx="4100195" cy="460375"/>
          </a:xfrm>
          <a:prstGeom prst="rect">
            <a:avLst/>
          </a:prstGeom>
          <a:noFill/>
          <a:ln w="9525">
            <a:noFill/>
          </a:ln>
        </p:spPr>
        <p:txBody>
          <a:bodyPr wrap="square" anchor="t">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防骗要牢记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952500" y="1738312"/>
            <a:ext cx="1066800" cy="3724275"/>
            <a:chOff x="895350" y="1566862"/>
            <a:chExt cx="1066800" cy="3724275"/>
          </a:xfrm>
        </p:grpSpPr>
        <p:sp>
          <p:nvSpPr>
            <p:cNvPr id="22" name="对话气泡: 圆角矩形 21"/>
            <p:cNvSpPr/>
            <p:nvPr/>
          </p:nvSpPr>
          <p:spPr>
            <a:xfrm rot="16200000">
              <a:off x="-547686" y="3009898"/>
              <a:ext cx="3724275" cy="838203"/>
            </a:xfrm>
            <a:prstGeom prst="wedgeRoundRectCallout">
              <a:avLst>
                <a:gd name="adj1" fmla="val -22367"/>
                <a:gd name="adj2" fmla="val 96347"/>
                <a:gd name="adj3" fmla="val 16667"/>
              </a:avLst>
            </a:prstGeom>
            <a:solidFill>
              <a:srgbClr val="2F8CAE"/>
            </a:solidFill>
            <a:ln>
              <a:solidFill>
                <a:srgbClr val="2F8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文本框 22"/>
            <p:cNvSpPr txBox="1"/>
            <p:nvPr/>
          </p:nvSpPr>
          <p:spPr>
            <a:xfrm>
              <a:off x="917575" y="2209482"/>
              <a:ext cx="1044575" cy="3081655"/>
            </a:xfrm>
            <a:prstGeom prst="rect">
              <a:avLst/>
            </a:prstGeom>
            <a:noFill/>
          </p:spPr>
          <p:txBody>
            <a:bodyPr vert="eaVert" wrap="square">
              <a:spAutoFit/>
            </a:bodyPr>
            <a:lstStyle/>
            <a:p>
              <a:pPr>
                <a:lnSpc>
                  <a:spcPct val="200000"/>
                </a:lnSpc>
              </a:pP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防 </a:t>
              </a:r>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非</a:t>
              </a:r>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防</a:t>
              </a:r>
              <a:r>
                <a:rPr lang="en-US" alt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骗</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4" name="矩形 23"/>
          <p:cNvSpPr/>
          <p:nvPr/>
        </p:nvSpPr>
        <p:spPr>
          <a:xfrm>
            <a:off x="2252344" y="1237615"/>
            <a:ext cx="5715635" cy="3970318"/>
          </a:xfrm>
          <a:prstGeom prst="rect">
            <a:avLst/>
          </a:prstGeom>
        </p:spPr>
        <p:txBody>
          <a:bodyPr wrap="square">
            <a:spAutoFit/>
          </a:bodyPr>
          <a:lstStyle/>
          <a:p>
            <a:pPr lvl="0">
              <a:lnSpc>
                <a:spcPct val="200000"/>
              </a:lnSpc>
              <a:buClrTx/>
              <a:buSzTx/>
              <a:buFontTx/>
            </a:pPr>
            <a:r>
              <a:rPr lang="en-US" altLang="zh-CN"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举报</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电话</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曲</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靖</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市</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0874—3111065     </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麒麟</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区</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0874—3318997 </a:t>
            </a:r>
            <a:endPar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经</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开区</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a:t>
            </a:r>
            <a:r>
              <a:rPr lang="en-US" altLang="zh-CN"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3211013     </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沾</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益</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区</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a:t>
            </a:r>
            <a:r>
              <a:rPr lang="en-US" altLang="zh-CN"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3056829</a:t>
            </a:r>
            <a:endParaRPr lang="en-US" altLang="zh-CN"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马</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龙区</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0874—8885480     </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会</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泽</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县</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0874—5686605</a:t>
            </a:r>
            <a:endPar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师</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宗</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县</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0874—5755818     </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宣</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威市</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0874—7927396</a:t>
            </a:r>
            <a:endPar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富源县</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0874—4614688     </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陆</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良</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县</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a:t>
            </a:r>
            <a:r>
              <a:rPr lang="en-US" altLang="zh-CN"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6216509 </a:t>
            </a:r>
            <a:endPar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200000"/>
              </a:lnSpc>
              <a:buClrTx/>
              <a:buSzTx/>
              <a:buFontTx/>
            </a:pP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罗平县</a:t>
            </a:r>
            <a:r>
              <a:rPr lang="en-US" altLang="zh-CN" dirty="0" smtClean="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0874</a:t>
            </a:r>
            <a:r>
              <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en-US" altLang="zh-CN"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rPr>
              <a:t>8227648</a:t>
            </a:r>
            <a:endParaRPr lang="zh-CN" altLang="en-US" dirty="0">
              <a:solidFill>
                <a:srgbClr val="5F5F5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减号 4"/>
          <p:cNvSpPr/>
          <p:nvPr/>
        </p:nvSpPr>
        <p:spPr>
          <a:xfrm>
            <a:off x="225234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减号 2"/>
          <p:cNvSpPr/>
          <p:nvPr/>
        </p:nvSpPr>
        <p:spPr>
          <a:xfrm>
            <a:off x="820483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107555" y="1237615"/>
            <a:ext cx="4422140" cy="368300"/>
          </a:xfrm>
          <a:prstGeom prst="rect">
            <a:avLst/>
          </a:prstGeom>
          <a:noFill/>
        </p:spPr>
        <p:txBody>
          <a:bodyPr wrap="square" rtlCol="0">
            <a:spAutoFit/>
          </a:bodyPr>
          <a:lstStyle/>
          <a:p>
            <a:endParaRPr lang="zh-CN" altLang="en-US"/>
          </a:p>
        </p:txBody>
      </p:sp>
      <p:sp>
        <p:nvSpPr>
          <p:cNvPr id="4" name="文本框 3"/>
          <p:cNvSpPr txBox="1"/>
          <p:nvPr/>
        </p:nvSpPr>
        <p:spPr>
          <a:xfrm>
            <a:off x="7318375" y="1543685"/>
            <a:ext cx="4048125" cy="645160"/>
          </a:xfrm>
          <a:prstGeom prst="rect">
            <a:avLst/>
          </a:prstGeom>
          <a:noFill/>
        </p:spPr>
        <p:txBody>
          <a:bodyPr wrap="square" rtlCol="0">
            <a:spAutoFit/>
          </a:bodyPr>
          <a:lstStyle/>
          <a:p>
            <a:pPr lvl="0">
              <a:lnSpc>
                <a:spcPct val="200000"/>
              </a:lnSpc>
              <a:buClrTx/>
              <a:buSzTx/>
              <a:buFontTx/>
            </a:pPr>
            <a:endParaRPr lang="zh-CN" altLang="en-US"/>
          </a:p>
        </p:txBody>
      </p:sp>
      <p:pic>
        <p:nvPicPr>
          <p:cNvPr id="6" name="图片 5" descr="1000"/>
          <p:cNvPicPr>
            <a:picLocks noChangeAspect="1"/>
          </p:cNvPicPr>
          <p:nvPr/>
        </p:nvPicPr>
        <p:blipFill>
          <a:blip r:embed="rId1"/>
          <a:stretch>
            <a:fillRect/>
          </a:stretch>
        </p:blipFill>
        <p:spPr>
          <a:xfrm>
            <a:off x="7967980" y="1388110"/>
            <a:ext cx="3229610" cy="4612005"/>
          </a:xfrm>
          <a:prstGeom prst="rect">
            <a:avLst/>
          </a:prstGeom>
          <a:effectLst>
            <a:softEdge rad="1270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89" name="组合 88"/>
          <p:cNvGrpSpPr/>
          <p:nvPr/>
        </p:nvGrpSpPr>
        <p:grpSpPr>
          <a:xfrm>
            <a:off x="-82203" y="2232033"/>
            <a:ext cx="7877530" cy="1751321"/>
            <a:chOff x="4169122" y="820428"/>
            <a:chExt cx="7877530" cy="1751321"/>
          </a:xfrm>
        </p:grpSpPr>
        <p:sp>
          <p:nvSpPr>
            <p:cNvPr id="75" name="99329941#!/work_time"/>
            <p:cNvSpPr txBox="1"/>
            <p:nvPr/>
          </p:nvSpPr>
          <p:spPr>
            <a:xfrm>
              <a:off x="4169122" y="820428"/>
              <a:ext cx="7877530" cy="1445260"/>
            </a:xfrm>
            <a:prstGeom prst="rect">
              <a:avLst/>
            </a:prstGeom>
            <a:noFill/>
            <a:ln>
              <a:noFill/>
            </a:ln>
          </p:spPr>
          <p:txBody>
            <a:bodyPr wrap="square" rtlCol="0">
              <a:spAutoFit/>
            </a:bodyPr>
            <a:lstStyle/>
            <a:p>
              <a:pPr algn="ctr"/>
              <a:r>
                <a:rPr lang="zh-CN" altLang="en-US" sz="8800" dirty="0">
                  <a:solidFill>
                    <a:schemeClr val="bg1"/>
                  </a:solidFill>
                  <a:latin typeface="汉仪大黑简" panose="02010600000101010101" pitchFamily="2" charset="-122"/>
                  <a:ea typeface="汉仪大黑简" panose="02010600000101010101" pitchFamily="2" charset="-122"/>
                  <a:cs typeface="OPPOSans R" panose="00020600040101010101" pitchFamily="18" charset="-122"/>
                  <a:sym typeface="+mn-ea"/>
                </a:rPr>
                <a:t>防范非法集资</a:t>
              </a:r>
              <a:endParaRPr lang="zh-CN" altLang="en-US" sz="8800" dirty="0">
                <a:solidFill>
                  <a:schemeClr val="bg1"/>
                </a:solidFill>
                <a:latin typeface="汉仪大黑简" panose="02010600000101010101" pitchFamily="2" charset="-122"/>
                <a:ea typeface="汉仪大黑简" panose="02010600000101010101" pitchFamily="2" charset="-122"/>
                <a:cs typeface="OPPOSans R" panose="00020600040101010101" pitchFamily="18" charset="-122"/>
                <a:sym typeface="+mn-ea"/>
              </a:endParaRPr>
            </a:p>
          </p:txBody>
        </p:sp>
        <p:sp>
          <p:nvSpPr>
            <p:cNvPr id="78" name="矩形 77"/>
            <p:cNvSpPr/>
            <p:nvPr/>
          </p:nvSpPr>
          <p:spPr>
            <a:xfrm>
              <a:off x="5048250" y="1809750"/>
              <a:ext cx="224511" cy="320630"/>
            </a:xfrm>
            <a:custGeom>
              <a:avLst/>
              <a:gdLst>
                <a:gd name="connsiteX0" fmla="*/ 0 w 104776"/>
                <a:gd name="connsiteY0" fmla="*/ 0 h 286898"/>
                <a:gd name="connsiteX1" fmla="*/ 104776 w 104776"/>
                <a:gd name="connsiteY1" fmla="*/ 0 h 286898"/>
                <a:gd name="connsiteX2" fmla="*/ 104776 w 104776"/>
                <a:gd name="connsiteY2" fmla="*/ 286898 h 286898"/>
                <a:gd name="connsiteX3" fmla="*/ 0 w 104776"/>
                <a:gd name="connsiteY3" fmla="*/ 286898 h 286898"/>
                <a:gd name="connsiteX4" fmla="*/ 0 w 104776"/>
                <a:gd name="connsiteY4" fmla="*/ 0 h 286898"/>
                <a:gd name="connsiteX0-1" fmla="*/ 2381 w 107157"/>
                <a:gd name="connsiteY0-2" fmla="*/ 0 h 286898"/>
                <a:gd name="connsiteX1-3" fmla="*/ 107157 w 107157"/>
                <a:gd name="connsiteY1-4" fmla="*/ 0 h 286898"/>
                <a:gd name="connsiteX2-5" fmla="*/ 107157 w 107157"/>
                <a:gd name="connsiteY2-6" fmla="*/ 286898 h 286898"/>
                <a:gd name="connsiteX3-7" fmla="*/ 0 w 107157"/>
                <a:gd name="connsiteY3-8" fmla="*/ 282136 h 286898"/>
                <a:gd name="connsiteX4-9" fmla="*/ 2381 w 107157"/>
                <a:gd name="connsiteY4-10" fmla="*/ 0 h 286898"/>
                <a:gd name="connsiteX0-11" fmla="*/ 2381 w 107157"/>
                <a:gd name="connsiteY0-12" fmla="*/ 0 h 286898"/>
                <a:gd name="connsiteX1-13" fmla="*/ 107157 w 107157"/>
                <a:gd name="connsiteY1-14" fmla="*/ 0 h 286898"/>
                <a:gd name="connsiteX2-15" fmla="*/ 107157 w 107157"/>
                <a:gd name="connsiteY2-16" fmla="*/ 286898 h 286898"/>
                <a:gd name="connsiteX3-17" fmla="*/ 0 w 107157"/>
                <a:gd name="connsiteY3-18" fmla="*/ 282136 h 286898"/>
                <a:gd name="connsiteX4-19" fmla="*/ 2381 w 107157"/>
                <a:gd name="connsiteY4-20" fmla="*/ 0 h 286898"/>
                <a:gd name="connsiteX0-21" fmla="*/ 30956 w 135732"/>
                <a:gd name="connsiteY0-22" fmla="*/ 0 h 289280"/>
                <a:gd name="connsiteX1-23" fmla="*/ 135732 w 135732"/>
                <a:gd name="connsiteY1-24" fmla="*/ 0 h 289280"/>
                <a:gd name="connsiteX2-25" fmla="*/ 135732 w 135732"/>
                <a:gd name="connsiteY2-26" fmla="*/ 286898 h 289280"/>
                <a:gd name="connsiteX3-27" fmla="*/ 0 w 135732"/>
                <a:gd name="connsiteY3-28" fmla="*/ 289280 h 289280"/>
                <a:gd name="connsiteX4-29" fmla="*/ 30956 w 135732"/>
                <a:gd name="connsiteY4-30" fmla="*/ 0 h 289280"/>
                <a:gd name="connsiteX0-31" fmla="*/ 30956 w 135732"/>
                <a:gd name="connsiteY0-32" fmla="*/ 0 h 289280"/>
                <a:gd name="connsiteX1-33" fmla="*/ 135732 w 135732"/>
                <a:gd name="connsiteY1-34" fmla="*/ 0 h 289280"/>
                <a:gd name="connsiteX2-35" fmla="*/ 135732 w 135732"/>
                <a:gd name="connsiteY2-36" fmla="*/ 286898 h 289280"/>
                <a:gd name="connsiteX3-37" fmla="*/ 0 w 135732"/>
                <a:gd name="connsiteY3-38" fmla="*/ 289280 h 289280"/>
                <a:gd name="connsiteX4-39" fmla="*/ 30956 w 135732"/>
                <a:gd name="connsiteY4-40" fmla="*/ 0 h 289280"/>
                <a:gd name="connsiteX0-41" fmla="*/ 30956 w 135732"/>
                <a:gd name="connsiteY0-42" fmla="*/ 0 h 289280"/>
                <a:gd name="connsiteX1-43" fmla="*/ 135732 w 135732"/>
                <a:gd name="connsiteY1-44" fmla="*/ 0 h 289280"/>
                <a:gd name="connsiteX2-45" fmla="*/ 135732 w 135732"/>
                <a:gd name="connsiteY2-46" fmla="*/ 286898 h 289280"/>
                <a:gd name="connsiteX3-47" fmla="*/ 0 w 135732"/>
                <a:gd name="connsiteY3-48" fmla="*/ 289280 h 289280"/>
                <a:gd name="connsiteX4-49" fmla="*/ 30956 w 135732"/>
                <a:gd name="connsiteY4-50" fmla="*/ 0 h 289280"/>
                <a:gd name="connsiteX0-51" fmla="*/ 30956 w 135732"/>
                <a:gd name="connsiteY0-52" fmla="*/ 0 h 289280"/>
                <a:gd name="connsiteX1-53" fmla="*/ 135732 w 135732"/>
                <a:gd name="connsiteY1-54" fmla="*/ 0 h 289280"/>
                <a:gd name="connsiteX2-55" fmla="*/ 135732 w 135732"/>
                <a:gd name="connsiteY2-56" fmla="*/ 286898 h 289280"/>
                <a:gd name="connsiteX3-57" fmla="*/ 0 w 135732"/>
                <a:gd name="connsiteY3-58" fmla="*/ 289280 h 289280"/>
                <a:gd name="connsiteX4-59" fmla="*/ 30956 w 135732"/>
                <a:gd name="connsiteY4-60" fmla="*/ 0 h 289280"/>
                <a:gd name="connsiteX0-61" fmla="*/ 30956 w 140494"/>
                <a:gd name="connsiteY0-62" fmla="*/ 4762 h 294042"/>
                <a:gd name="connsiteX1-63" fmla="*/ 140494 w 140494"/>
                <a:gd name="connsiteY1-64" fmla="*/ 0 h 294042"/>
                <a:gd name="connsiteX2-65" fmla="*/ 135732 w 140494"/>
                <a:gd name="connsiteY2-66" fmla="*/ 291660 h 294042"/>
                <a:gd name="connsiteX3-67" fmla="*/ 0 w 140494"/>
                <a:gd name="connsiteY3-68" fmla="*/ 294042 h 294042"/>
                <a:gd name="connsiteX4-69" fmla="*/ 30956 w 140494"/>
                <a:gd name="connsiteY4-70" fmla="*/ 4762 h 294042"/>
                <a:gd name="connsiteX0-71" fmla="*/ 30956 w 140494"/>
                <a:gd name="connsiteY0-72" fmla="*/ 4762 h 294042"/>
                <a:gd name="connsiteX1-73" fmla="*/ 140494 w 140494"/>
                <a:gd name="connsiteY1-74" fmla="*/ 0 h 294042"/>
                <a:gd name="connsiteX2-75" fmla="*/ 116682 w 140494"/>
                <a:gd name="connsiteY2-76" fmla="*/ 284516 h 294042"/>
                <a:gd name="connsiteX3-77" fmla="*/ 0 w 140494"/>
                <a:gd name="connsiteY3-78" fmla="*/ 294042 h 294042"/>
                <a:gd name="connsiteX4-79" fmla="*/ 30956 w 140494"/>
                <a:gd name="connsiteY4-80" fmla="*/ 4762 h 294042"/>
                <a:gd name="connsiteX0-81" fmla="*/ 30956 w 140494"/>
                <a:gd name="connsiteY0-82" fmla="*/ 4762 h 294042"/>
                <a:gd name="connsiteX1-83" fmla="*/ 140494 w 140494"/>
                <a:gd name="connsiteY1-84" fmla="*/ 0 h 294042"/>
                <a:gd name="connsiteX2-85" fmla="*/ 116682 w 140494"/>
                <a:gd name="connsiteY2-86" fmla="*/ 284516 h 294042"/>
                <a:gd name="connsiteX3-87" fmla="*/ 0 w 140494"/>
                <a:gd name="connsiteY3-88" fmla="*/ 294042 h 294042"/>
                <a:gd name="connsiteX4-89" fmla="*/ 30956 w 140494"/>
                <a:gd name="connsiteY4-90" fmla="*/ 4762 h 294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94" h="294042">
                  <a:moveTo>
                    <a:pt x="30956" y="4762"/>
                  </a:moveTo>
                  <a:lnTo>
                    <a:pt x="140494" y="0"/>
                  </a:lnTo>
                  <a:cubicBezTo>
                    <a:pt x="138907" y="97220"/>
                    <a:pt x="130175" y="199202"/>
                    <a:pt x="116682" y="284516"/>
                  </a:cubicBezTo>
                  <a:lnTo>
                    <a:pt x="0" y="294042"/>
                  </a:lnTo>
                  <a:cubicBezTo>
                    <a:pt x="22225" y="250003"/>
                    <a:pt x="42068" y="120238"/>
                    <a:pt x="30956" y="4762"/>
                  </a:cubicBezTo>
                  <a:close/>
                </a:path>
              </a:pathLst>
            </a:custGeom>
            <a:gradFill>
              <a:gsLst>
                <a:gs pos="0">
                  <a:srgbClr val="2196F3"/>
                </a:gs>
                <a:gs pos="54000">
                  <a:srgbClr val="2196F3">
                    <a:alpha val="15000"/>
                  </a:srgbClr>
                </a:gs>
                <a:gs pos="77000">
                  <a:srgbClr val="2196F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flipV="1">
              <a:off x="6235700" y="1840230"/>
              <a:ext cx="260350" cy="179614"/>
            </a:xfrm>
            <a:prstGeom prst="rect">
              <a:avLst/>
            </a:prstGeom>
            <a:gradFill flip="none" rotWithShape="1">
              <a:gsLst>
                <a:gs pos="0">
                  <a:srgbClr val="2196F3"/>
                </a:gs>
                <a:gs pos="54000">
                  <a:srgbClr val="2196F3">
                    <a:alpha val="15000"/>
                  </a:srgbClr>
                </a:gs>
                <a:gs pos="77000">
                  <a:srgbClr val="2196F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矩形 79"/>
            <p:cNvSpPr/>
            <p:nvPr/>
          </p:nvSpPr>
          <p:spPr>
            <a:xfrm>
              <a:off x="7200900" y="1821180"/>
              <a:ext cx="140970" cy="246040"/>
            </a:xfrm>
            <a:prstGeom prst="rect">
              <a:avLst/>
            </a:prstGeom>
            <a:gradFill>
              <a:gsLst>
                <a:gs pos="0">
                  <a:srgbClr val="2196F3"/>
                </a:gs>
                <a:gs pos="54000">
                  <a:srgbClr val="2196F3">
                    <a:alpha val="15000"/>
                  </a:srgbClr>
                </a:gs>
                <a:gs pos="77000">
                  <a:srgbClr val="2196F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1" name="矩形 80"/>
            <p:cNvSpPr/>
            <p:nvPr/>
          </p:nvSpPr>
          <p:spPr>
            <a:xfrm>
              <a:off x="9551670" y="1840230"/>
              <a:ext cx="171450" cy="247650"/>
            </a:xfrm>
            <a:prstGeom prst="rect">
              <a:avLst/>
            </a:prstGeom>
            <a:gradFill>
              <a:gsLst>
                <a:gs pos="0">
                  <a:srgbClr val="2196F3"/>
                </a:gs>
                <a:gs pos="54000">
                  <a:srgbClr val="2196F3">
                    <a:alpha val="15000"/>
                  </a:srgbClr>
                </a:gs>
                <a:gs pos="77000">
                  <a:srgbClr val="2196F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矩形 81"/>
            <p:cNvSpPr/>
            <p:nvPr/>
          </p:nvSpPr>
          <p:spPr>
            <a:xfrm>
              <a:off x="8424660" y="2159000"/>
              <a:ext cx="204990" cy="157679"/>
            </a:xfrm>
            <a:prstGeom prst="rect">
              <a:avLst/>
            </a:prstGeom>
            <a:gradFill flip="none" rotWithShape="1">
              <a:gsLst>
                <a:gs pos="0">
                  <a:srgbClr val="2196F3"/>
                </a:gs>
                <a:gs pos="54000">
                  <a:srgbClr val="2196F3">
                    <a:alpha val="15000"/>
                  </a:srgbClr>
                </a:gs>
                <a:gs pos="77000">
                  <a:srgbClr val="2196F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矩形 82"/>
            <p:cNvSpPr/>
            <p:nvPr/>
          </p:nvSpPr>
          <p:spPr>
            <a:xfrm>
              <a:off x="8424660" y="2394658"/>
              <a:ext cx="224040" cy="177091"/>
            </a:xfrm>
            <a:prstGeom prst="rect">
              <a:avLst/>
            </a:prstGeom>
            <a:gradFill flip="none" rotWithShape="1">
              <a:gsLst>
                <a:gs pos="0">
                  <a:srgbClr val="2196F3"/>
                </a:gs>
                <a:gs pos="54000">
                  <a:srgbClr val="2196F3">
                    <a:alpha val="15000"/>
                  </a:srgbClr>
                </a:gs>
                <a:gs pos="77000">
                  <a:srgbClr val="2196F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6" name="组合 105"/>
          <p:cNvGrpSpPr/>
          <p:nvPr/>
        </p:nvGrpSpPr>
        <p:grpSpPr>
          <a:xfrm>
            <a:off x="605654" y="1979017"/>
            <a:ext cx="5355397" cy="507960"/>
            <a:chOff x="4771254" y="938887"/>
            <a:chExt cx="5355397" cy="507960"/>
          </a:xfrm>
        </p:grpSpPr>
        <p:cxnSp>
          <p:nvCxnSpPr>
            <p:cNvPr id="91" name="直接箭头连接符 90"/>
            <p:cNvCxnSpPr/>
            <p:nvPr/>
          </p:nvCxnSpPr>
          <p:spPr>
            <a:xfrm>
              <a:off x="4771254" y="1214815"/>
              <a:ext cx="715146" cy="438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5600700"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3" name="椭圆 92"/>
            <p:cNvSpPr/>
            <p:nvPr/>
          </p:nvSpPr>
          <p:spPr>
            <a:xfrm>
              <a:off x="6240484"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4" name="椭圆 93"/>
            <p:cNvSpPr/>
            <p:nvPr/>
          </p:nvSpPr>
          <p:spPr>
            <a:xfrm>
              <a:off x="6880268"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5" name="椭圆 94"/>
            <p:cNvSpPr/>
            <p:nvPr/>
          </p:nvSpPr>
          <p:spPr>
            <a:xfrm>
              <a:off x="7520052"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6" name="椭圆 95"/>
            <p:cNvSpPr/>
            <p:nvPr/>
          </p:nvSpPr>
          <p:spPr>
            <a:xfrm>
              <a:off x="8159836"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sp>
          <p:nvSpPr>
            <p:cNvPr id="97" name="椭圆 96"/>
            <p:cNvSpPr/>
            <p:nvPr/>
          </p:nvSpPr>
          <p:spPr>
            <a:xfrm>
              <a:off x="8799620" y="953702"/>
              <a:ext cx="493145" cy="493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07DAB"/>
                </a:solidFill>
                <a:latin typeface="微软雅黑" panose="020B0503020204020204" pitchFamily="34" charset="-122"/>
                <a:ea typeface="微软雅黑" panose="020B0503020204020204" pitchFamily="34" charset="-122"/>
              </a:endParaRPr>
            </a:p>
          </p:txBody>
        </p:sp>
        <p:cxnSp>
          <p:nvCxnSpPr>
            <p:cNvPr id="99" name="直接箭头连接符 98"/>
            <p:cNvCxnSpPr/>
            <p:nvPr/>
          </p:nvCxnSpPr>
          <p:spPr>
            <a:xfrm flipH="1">
              <a:off x="9411505" y="1214815"/>
              <a:ext cx="715146" cy="438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614743" y="938887"/>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预</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6245107" y="967462"/>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防</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883795" y="957937"/>
              <a:ext cx="507002" cy="46037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养</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7518386" y="957937"/>
              <a:ext cx="507002" cy="46037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老</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8173878" y="957937"/>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诈</a:t>
              </a:r>
              <a:endParaRPr lang="zh-CN" altLang="en-US" sz="2400" dirty="0">
                <a:solidFill>
                  <a:srgbClr val="307DAB"/>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8807714" y="957937"/>
              <a:ext cx="507002" cy="461665"/>
            </a:xfrm>
            <a:prstGeom prst="rect">
              <a:avLst/>
            </a:prstGeom>
            <a:noFill/>
          </p:spPr>
          <p:txBody>
            <a:bodyPr wrap="square" rtlCol="0">
              <a:spAutoFit/>
            </a:bodyPr>
            <a:lstStyle/>
            <a:p>
              <a:r>
                <a:rPr lang="zh-CN" altLang="en-US" sz="2400" dirty="0">
                  <a:solidFill>
                    <a:srgbClr val="307DAB"/>
                  </a:solidFill>
                  <a:latin typeface="微软雅黑" panose="020B0503020204020204" pitchFamily="34" charset="-122"/>
                  <a:ea typeface="微软雅黑" panose="020B0503020204020204" pitchFamily="34" charset="-122"/>
                </a:rPr>
                <a:t>骗</a:t>
              </a:r>
              <a:endParaRPr lang="zh-CN" altLang="en-US" sz="2400" dirty="0">
                <a:solidFill>
                  <a:srgbClr val="307DAB"/>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1368425" y="3888105"/>
            <a:ext cx="4724400" cy="514350"/>
            <a:chOff x="5276850" y="2857500"/>
            <a:chExt cx="4724400" cy="514350"/>
          </a:xfrm>
        </p:grpSpPr>
        <p:sp>
          <p:nvSpPr>
            <p:cNvPr id="117" name="矩形: 圆角 116"/>
            <p:cNvSpPr/>
            <p:nvPr/>
          </p:nvSpPr>
          <p:spPr>
            <a:xfrm>
              <a:off x="5276850" y="2857500"/>
              <a:ext cx="4724400" cy="5143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8" name="00"/>
            <p:cNvSpPr txBox="1"/>
            <p:nvPr/>
          </p:nvSpPr>
          <p:spPr>
            <a:xfrm>
              <a:off x="5474657" y="2902790"/>
              <a:ext cx="4336093" cy="460375"/>
            </a:xfrm>
            <a:prstGeom prst="rect">
              <a:avLst/>
            </a:prstGeom>
            <a:noFill/>
            <a:ln>
              <a:noFill/>
            </a:ln>
          </p:spPr>
          <p:txBody>
            <a:bodyPr wrap="square" rtlCol="0">
              <a:spAutoFit/>
            </a:bodyPr>
            <a:lstStyle/>
            <a:p>
              <a:pPr algn="dist"/>
              <a:r>
                <a:rPr lang="zh-CN" altLang="en-US" sz="2400" b="1" dirty="0">
                  <a:solidFill>
                    <a:srgbClr val="307DAB"/>
                  </a:solidFill>
                  <a:latin typeface="微软雅黑" panose="020B0503020204020204" pitchFamily="34" charset="-122"/>
                  <a:ea typeface="微软雅黑" panose="020B0503020204020204" pitchFamily="34" charset="-122"/>
                  <a:cs typeface="OPPOSans R" panose="00020600040101010101" pitchFamily="18" charset="-122"/>
                  <a:sym typeface="+mn-ea"/>
                </a:rPr>
                <a:t>风险提示宣讲</a:t>
              </a:r>
              <a:endParaRPr lang="zh-CN" altLang="en-US" sz="2400" b="1" dirty="0">
                <a:solidFill>
                  <a:srgbClr val="307DAB"/>
                </a:solidFill>
                <a:latin typeface="微软雅黑" panose="020B0503020204020204" pitchFamily="34" charset="-122"/>
                <a:ea typeface="微软雅黑" panose="020B0503020204020204" pitchFamily="34" charset="-122"/>
                <a:cs typeface="OPPOSans R" panose="00020600040101010101" pitchFamily="18" charset="-122"/>
                <a:sym typeface="+mn-ea"/>
              </a:endParaRPr>
            </a:p>
          </p:txBody>
        </p:sp>
      </p:grpSp>
      <p:sp>
        <p:nvSpPr>
          <p:cNvPr id="120" name="文本框 119"/>
          <p:cNvSpPr txBox="1"/>
          <p:nvPr/>
        </p:nvSpPr>
        <p:spPr>
          <a:xfrm>
            <a:off x="474980" y="4492135"/>
            <a:ext cx="6762750" cy="1384995"/>
          </a:xfrm>
          <a:prstGeom prst="rect">
            <a:avLst/>
          </a:prstGeom>
          <a:noFill/>
        </p:spPr>
        <p:txBody>
          <a:bodyPr wrap="square" rtlCol="0">
            <a:spAutoFit/>
          </a:bodyPr>
          <a:lstStyle/>
          <a:p>
            <a:pPr algn="ctr">
              <a:lnSpc>
                <a:spcPct val="150000"/>
              </a:lnSpc>
            </a:pPr>
            <a:r>
              <a:rPr lang="en-US" altLang="zh-CN" sz="1400" dirty="0">
                <a:solidFill>
                  <a:schemeClr val="bg1">
                    <a:alpha val="84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opportunity to come The average person is always waiting for an opportunity to come </a:t>
            </a:r>
            <a:endParaRPr lang="zh-CN" altLang="en-US" sz="1400" dirty="0">
              <a:solidFill>
                <a:schemeClr val="bg1">
                  <a:alpha val="84000"/>
                </a:schemeClr>
              </a:solidFill>
              <a:latin typeface="微软雅黑" panose="020B0503020204020204" pitchFamily="34" charset="-122"/>
              <a:ea typeface="微软雅黑" panose="020B0503020204020204" pitchFamily="34" charset="-122"/>
              <a:sym typeface="思源黑体" panose="020B0500000000000000" pitchFamily="34" charset="-122"/>
            </a:endParaRPr>
          </a:p>
          <a:p>
            <a:pPr algn="ctr">
              <a:lnSpc>
                <a:spcPct val="150000"/>
              </a:lnSpc>
            </a:pPr>
            <a:endParaRPr lang="zh-CN" altLang="en-US" sz="1400" dirty="0">
              <a:solidFill>
                <a:schemeClr val="bg1">
                  <a:alpha val="84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124" name="组合 123"/>
          <p:cNvGrpSpPr/>
          <p:nvPr/>
        </p:nvGrpSpPr>
        <p:grpSpPr>
          <a:xfrm>
            <a:off x="1573398" y="5665027"/>
            <a:ext cx="6832368" cy="646331"/>
            <a:chOff x="5965282" y="4996206"/>
            <a:chExt cx="3851693" cy="646331"/>
          </a:xfrm>
        </p:grpSpPr>
        <p:sp>
          <p:nvSpPr>
            <p:cNvPr id="122" name="ime"/>
            <p:cNvSpPr txBox="1"/>
            <p:nvPr/>
          </p:nvSpPr>
          <p:spPr>
            <a:xfrm>
              <a:off x="5965282" y="4996206"/>
              <a:ext cx="2640611" cy="646331"/>
            </a:xfrm>
            <a:prstGeom prst="rect">
              <a:avLst/>
            </a:prstGeom>
            <a:noFill/>
            <a:ln>
              <a:noFill/>
            </a:ln>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            曲靖市人民政府</a:t>
              </a:r>
              <a:r>
                <a:rPr lang="zh-CN" altLang="en-US" b="1"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金融</a:t>
              </a:r>
              <a:r>
                <a:rPr lang="zh-CN" altLang="en-US"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办公室</a:t>
              </a:r>
              <a:endParaRPr lang="en-US" altLang="zh-CN"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endParaRPr>
            </a:p>
            <a:p>
              <a:r>
                <a:rPr lang="zh-CN" altLang="en-US" b="1"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曲靖</a:t>
              </a:r>
              <a:r>
                <a:rPr lang="zh-CN" altLang="en-US" b="1" dirty="0" smtClean="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rPr>
                <a:t>市防范和处置非法集资领导小组办公室</a:t>
              </a:r>
              <a:endParaRPr lang="zh-CN" altLang="en-US" b="1" dirty="0">
                <a:solidFill>
                  <a:schemeClr val="bg1"/>
                </a:solidFill>
                <a:latin typeface="微软雅黑" panose="020B0503020204020204" pitchFamily="34" charset="-122"/>
                <a:ea typeface="微软雅黑" panose="020B0503020204020204" pitchFamily="34" charset="-122"/>
                <a:cs typeface="OPPOSans R" panose="00020600040101010101" pitchFamily="18" charset="-122"/>
                <a:sym typeface="+mn-ea"/>
              </a:endParaRPr>
            </a:p>
          </p:txBody>
        </p:sp>
        <p:sp>
          <p:nvSpPr>
            <p:cNvPr id="123" name="#!/work_time"/>
            <p:cNvSpPr txBox="1"/>
            <p:nvPr/>
          </p:nvSpPr>
          <p:spPr>
            <a:xfrm>
              <a:off x="9158503" y="5020144"/>
              <a:ext cx="658472" cy="369332"/>
            </a:xfrm>
            <a:prstGeom prst="rect">
              <a:avLst/>
            </a:prstGeom>
            <a:noFill/>
            <a:ln>
              <a:noFill/>
            </a:ln>
          </p:spPr>
          <p:txBody>
            <a:bodyPr wrap="square" rtlCol="0">
              <a:spAutoFit/>
            </a:bodyPr>
            <a:lstStyle/>
            <a:p>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65" name="音乐">
            <a:hlinkClick r:id="" action="ppaction://media"/>
          </p:cNvPr>
          <p:cNvPicPr>
            <a:picLocks noChangeAspect="1"/>
          </p:cNvPicPr>
          <p:nvPr>
            <a:audioFile r:link="rId2"/>
            <p:extLst>
              <p:ext uri="{DAA4B4D4-6D71-4841-9C94-3DE7FCFB9230}">
                <p14:media xmlns:p14="http://schemas.microsoft.com/office/powerpoint/2010/main" r:embed="rId3">
                  <p14:trim st="1000.000000"/>
                </p14:media>
              </p:ext>
            </p:extLst>
          </p:nvPr>
        </p:nvPicPr>
        <p:blipFill>
          <a:blip r:embed="rId4"/>
          <a:stretch>
            <a:fillRect/>
          </a:stretch>
        </p:blipFill>
        <p:spPr>
          <a:xfrm>
            <a:off x="187366" y="-6096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750"/>
                                        <p:tgtEl>
                                          <p:spTgt spid="89"/>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750"/>
                                        <p:tgtEl>
                                          <p:spTgt spid="106"/>
                                        </p:tgtEl>
                                      </p:cBhvr>
                                    </p:animEffect>
                                    <p:anim calcmode="lin" valueType="num">
                                      <p:cBhvr>
                                        <p:cTn id="15" dur="750" fill="hold"/>
                                        <p:tgtEl>
                                          <p:spTgt spid="106"/>
                                        </p:tgtEl>
                                        <p:attrNameLst>
                                          <p:attrName>ppt_x</p:attrName>
                                        </p:attrNameLst>
                                      </p:cBhvr>
                                      <p:tavLst>
                                        <p:tav tm="0">
                                          <p:val>
                                            <p:strVal val="#ppt_x"/>
                                          </p:val>
                                        </p:tav>
                                        <p:tav tm="100000">
                                          <p:val>
                                            <p:strVal val="#ppt_x"/>
                                          </p:val>
                                        </p:tav>
                                      </p:tavLst>
                                    </p:anim>
                                    <p:anim calcmode="lin" valueType="num">
                                      <p:cBhvr>
                                        <p:cTn id="16" dur="750" fill="hold"/>
                                        <p:tgtEl>
                                          <p:spTgt spid="10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barn(inVertical)">
                                      <p:cBhvr>
                                        <p:cTn id="20" dur="750"/>
                                        <p:tgtEl>
                                          <p:spTgt spid="119"/>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fade">
                                      <p:cBhvr>
                                        <p:cTn id="24" dur="750"/>
                                        <p:tgtEl>
                                          <p:spTgt spid="120"/>
                                        </p:tgtEl>
                                      </p:cBhvr>
                                    </p:animEffect>
                                    <p:anim calcmode="lin" valueType="num">
                                      <p:cBhvr>
                                        <p:cTn id="25" dur="750" fill="hold"/>
                                        <p:tgtEl>
                                          <p:spTgt spid="120"/>
                                        </p:tgtEl>
                                        <p:attrNameLst>
                                          <p:attrName>ppt_x</p:attrName>
                                        </p:attrNameLst>
                                      </p:cBhvr>
                                      <p:tavLst>
                                        <p:tav tm="0">
                                          <p:val>
                                            <p:strVal val="#ppt_x"/>
                                          </p:val>
                                        </p:tav>
                                        <p:tav tm="100000">
                                          <p:val>
                                            <p:strVal val="#ppt_x"/>
                                          </p:val>
                                        </p:tav>
                                      </p:tavLst>
                                    </p:anim>
                                    <p:anim calcmode="lin" valueType="num">
                                      <p:cBhvr>
                                        <p:cTn id="26" dur="750" fill="hold"/>
                                        <p:tgtEl>
                                          <p:spTgt spid="120"/>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55" presetClass="entr" presetSubtype="0" fill="hold" nodeType="after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p:cTn id="30" dur="750" fill="hold"/>
                                        <p:tgtEl>
                                          <p:spTgt spid="124"/>
                                        </p:tgtEl>
                                        <p:attrNameLst>
                                          <p:attrName>ppt_w</p:attrName>
                                        </p:attrNameLst>
                                      </p:cBhvr>
                                      <p:tavLst>
                                        <p:tav tm="0">
                                          <p:val>
                                            <p:strVal val="#ppt_w*0.70"/>
                                          </p:val>
                                        </p:tav>
                                        <p:tav tm="100000">
                                          <p:val>
                                            <p:strVal val="#ppt_w"/>
                                          </p:val>
                                        </p:tav>
                                      </p:tavLst>
                                    </p:anim>
                                    <p:anim calcmode="lin" valueType="num">
                                      <p:cBhvr>
                                        <p:cTn id="31" dur="750" fill="hold"/>
                                        <p:tgtEl>
                                          <p:spTgt spid="124"/>
                                        </p:tgtEl>
                                        <p:attrNameLst>
                                          <p:attrName>ppt_h</p:attrName>
                                        </p:attrNameLst>
                                      </p:cBhvr>
                                      <p:tavLst>
                                        <p:tav tm="0">
                                          <p:val>
                                            <p:strVal val="#ppt_h"/>
                                          </p:val>
                                        </p:tav>
                                        <p:tav tm="100000">
                                          <p:val>
                                            <p:strVal val="#ppt_h"/>
                                          </p:val>
                                        </p:tav>
                                      </p:tavLst>
                                    </p:anim>
                                    <p:animEffect transition="in" filter="fade">
                                      <p:cBhvr>
                                        <p:cTn id="32" dur="7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remove" display="0">
                  <p:stCondLst>
                    <p:cond delay="indefinite"/>
                  </p:stCondLst>
                  <p:endCondLst>
                    <p:cond evt="onStopAudio" delay="0">
                      <p:tgtEl>
                        <p:sldTgt/>
                      </p:tgtEl>
                    </p:cond>
                  </p:endCondLst>
                </p:cTn>
                <p:tgtEl>
                  <p:spTgt spid="65"/>
                </p:tgtEl>
              </p:cMediaNode>
            </p:audio>
          </p:childTnLst>
        </p:cTn>
      </p:par>
    </p:tnLst>
    <p:bldLst>
      <p:bldP spid="1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879533" y="74930"/>
            <a:ext cx="4433252"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什么是养老集资诈骗？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908040" y="2383790"/>
            <a:ext cx="3745230" cy="2091055"/>
          </a:xfrm>
          <a:prstGeom prst="rect">
            <a:avLst/>
          </a:prstGeom>
          <a:noFill/>
          <a:ln w="9525">
            <a:noFill/>
          </a:ln>
          <a:effectLst>
            <a:outerShdw dist="28398" dir="1593903" algn="ctr" rotWithShape="0">
              <a:schemeClr val="bg1">
                <a:alpha val="50000"/>
              </a:schemeClr>
            </a:outerShdw>
          </a:effectLst>
        </p:spPr>
        <p:txBody>
          <a:bodyPr anchor="ct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anose="020B0604030504040204" pitchFamily="34" charset="0"/>
              </a:defRPr>
            </a:lvl2pPr>
            <a:lvl3pPr algn="l" rtl="0" eaLnBrk="1" fontAlgn="base" hangingPunct="1">
              <a:spcBef>
                <a:spcPct val="0"/>
              </a:spcBef>
              <a:spcAft>
                <a:spcPct val="0"/>
              </a:spcAft>
              <a:defRPr sz="3200" b="1">
                <a:solidFill>
                  <a:srgbClr val="000000"/>
                </a:solidFill>
                <a:latin typeface="Verdana" panose="020B0604030504040204" pitchFamily="34" charset="0"/>
              </a:defRPr>
            </a:lvl3pPr>
            <a:lvl4pPr algn="l" rtl="0" eaLnBrk="1" fontAlgn="base" hangingPunct="1">
              <a:spcBef>
                <a:spcPct val="0"/>
              </a:spcBef>
              <a:spcAft>
                <a:spcPct val="0"/>
              </a:spcAft>
              <a:defRPr sz="3200" b="1">
                <a:solidFill>
                  <a:srgbClr val="000000"/>
                </a:solidFill>
                <a:latin typeface="Verdana" panose="020B0604030504040204" pitchFamily="34" charset="0"/>
              </a:defRPr>
            </a:lvl4pPr>
            <a:lvl5pPr algn="l" rtl="0" eaLnBrk="1" fontAlgn="base" hangingPunct="1">
              <a:spcBef>
                <a:spcPct val="0"/>
              </a:spcBef>
              <a:spcAft>
                <a:spcPct val="0"/>
              </a:spcAft>
              <a:defRPr sz="3200" b="1">
                <a:solidFill>
                  <a:srgbClr val="000000"/>
                </a:solidFill>
                <a:latin typeface="Verdana" panose="020B0604030504040204" pitchFamily="34" charset="0"/>
              </a:defRPr>
            </a:lvl5pPr>
          </a:lstStyle>
          <a:p>
            <a:pPr lvl="0">
              <a:lnSpc>
                <a:spcPct val="200000"/>
              </a:lnSpc>
            </a:pPr>
            <a:r>
              <a:rPr lang="en-US" altLang="zh-CN" sz="1800" b="0" dirty="0">
                <a:solidFill>
                  <a:schemeClr val="tx1">
                    <a:lumMod val="75000"/>
                    <a:lumOff val="25000"/>
                  </a:schemeClr>
                </a:solidFill>
                <a:latin typeface="微软雅黑" panose="020B0503020204020204" pitchFamily="34" charset="-122"/>
                <a:ea typeface="微软雅黑" panose="020B0503020204020204" pitchFamily="34" charset="-122"/>
                <a:cs typeface="思源黑体 Medium" panose="020B0600000000000000" charset="-122"/>
              </a:rPr>
              <a:t>    </a:t>
            </a: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思源黑体 Medium" panose="020B0600000000000000" charset="-122"/>
              </a:rPr>
              <a:t>近年来，一些机构和企业打着“养老服务”、“康养旅游”等名义，以“高利息”、“高回报”为诱饵实施非法集资活动吸收老年人资金，给老年人造成严重财产损失和精神伤害，存在重大风险隐患。</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思源黑体 Medium" panose="020B0600000000000000" charset="-122"/>
            </a:endParaRPr>
          </a:p>
        </p:txBody>
      </p:sp>
      <p:sp>
        <p:nvSpPr>
          <p:cNvPr id="5" name="减号 4"/>
          <p:cNvSpPr/>
          <p:nvPr/>
        </p:nvSpPr>
        <p:spPr>
          <a:xfrm>
            <a:off x="234759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减号 6"/>
          <p:cNvSpPr/>
          <p:nvPr/>
        </p:nvSpPr>
        <p:spPr>
          <a:xfrm>
            <a:off x="795718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51miz-E211970-959633F5"/>
          <p:cNvPicPr>
            <a:picLocks noChangeAspect="1"/>
          </p:cNvPicPr>
          <p:nvPr/>
        </p:nvPicPr>
        <p:blipFill>
          <a:blip r:embed="rId1"/>
          <a:stretch>
            <a:fillRect/>
          </a:stretch>
        </p:blipFill>
        <p:spPr>
          <a:xfrm>
            <a:off x="2108200" y="1682750"/>
            <a:ext cx="2594610" cy="40132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664268" y="107315"/>
            <a:ext cx="4642802"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集资诈骗为何屡屡有人中招</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089025" y="1192490"/>
            <a:ext cx="6796980" cy="2305045"/>
            <a:chOff x="1040189" y="1285222"/>
            <a:chExt cx="6796980" cy="2305045"/>
          </a:xfrm>
        </p:grpSpPr>
        <p:grpSp>
          <p:nvGrpSpPr>
            <p:cNvPr id="13" name="组合 12"/>
            <p:cNvGrpSpPr/>
            <p:nvPr/>
          </p:nvGrpSpPr>
          <p:grpSpPr>
            <a:xfrm>
              <a:off x="1040189" y="1285222"/>
              <a:ext cx="6796980" cy="2305045"/>
              <a:chOff x="2183189" y="1513822"/>
              <a:chExt cx="6796980" cy="2305045"/>
            </a:xfrm>
          </p:grpSpPr>
          <p:sp>
            <p:nvSpPr>
              <p:cNvPr id="4" name="直角三角形 3"/>
              <p:cNvSpPr/>
              <p:nvPr/>
            </p:nvSpPr>
            <p:spPr>
              <a:xfrm flipH="1" flipV="1">
                <a:off x="2914650" y="3518178"/>
                <a:ext cx="6019800" cy="300689"/>
              </a:xfrm>
              <a:custGeom>
                <a:avLst/>
                <a:gdLst>
                  <a:gd name="connsiteX0" fmla="*/ 0 w 3981450"/>
                  <a:gd name="connsiteY0" fmla="*/ 514349 h 514349"/>
                  <a:gd name="connsiteX1" fmla="*/ 0 w 3981450"/>
                  <a:gd name="connsiteY1" fmla="*/ 0 h 514349"/>
                  <a:gd name="connsiteX2" fmla="*/ 3981450 w 3981450"/>
                  <a:gd name="connsiteY2" fmla="*/ 514349 h 514349"/>
                  <a:gd name="connsiteX3" fmla="*/ 0 w 3981450"/>
                  <a:gd name="connsiteY3" fmla="*/ 514349 h 514349"/>
                  <a:gd name="connsiteX0-1" fmla="*/ 0 w 4000500"/>
                  <a:gd name="connsiteY0-2" fmla="*/ 514349 h 514349"/>
                  <a:gd name="connsiteX1-3" fmla="*/ 0 w 4000500"/>
                  <a:gd name="connsiteY1-4" fmla="*/ 0 h 514349"/>
                  <a:gd name="connsiteX2-5" fmla="*/ 4000500 w 4000500"/>
                  <a:gd name="connsiteY2-6" fmla="*/ 285749 h 514349"/>
                  <a:gd name="connsiteX3-7" fmla="*/ 0 w 4000500"/>
                  <a:gd name="connsiteY3-8" fmla="*/ 514349 h 514349"/>
                  <a:gd name="connsiteX0-9" fmla="*/ 0 w 4000500"/>
                  <a:gd name="connsiteY0-10" fmla="*/ 514349 h 514349"/>
                  <a:gd name="connsiteX1-11" fmla="*/ 0 w 4000500"/>
                  <a:gd name="connsiteY1-12" fmla="*/ 0 h 514349"/>
                  <a:gd name="connsiteX2-13" fmla="*/ 4000500 w 4000500"/>
                  <a:gd name="connsiteY2-14" fmla="*/ 266699 h 514349"/>
                  <a:gd name="connsiteX3-15" fmla="*/ 0 w 4000500"/>
                  <a:gd name="connsiteY3-16" fmla="*/ 514349 h 514349"/>
                  <a:gd name="connsiteX0-17" fmla="*/ 0 w 3981450"/>
                  <a:gd name="connsiteY0-18" fmla="*/ 514349 h 514349"/>
                  <a:gd name="connsiteX1-19" fmla="*/ 0 w 3981450"/>
                  <a:gd name="connsiteY1-20" fmla="*/ 0 h 514349"/>
                  <a:gd name="connsiteX2-21" fmla="*/ 3981450 w 3981450"/>
                  <a:gd name="connsiteY2-22" fmla="*/ 285749 h 514349"/>
                  <a:gd name="connsiteX3-23" fmla="*/ 0 w 3981450"/>
                  <a:gd name="connsiteY3-24" fmla="*/ 514349 h 514349"/>
                </a:gdLst>
                <a:ahLst/>
                <a:cxnLst>
                  <a:cxn ang="0">
                    <a:pos x="connsiteX0-1" y="connsiteY0-2"/>
                  </a:cxn>
                  <a:cxn ang="0">
                    <a:pos x="connsiteX1-3" y="connsiteY1-4"/>
                  </a:cxn>
                  <a:cxn ang="0">
                    <a:pos x="connsiteX2-5" y="connsiteY2-6"/>
                  </a:cxn>
                  <a:cxn ang="0">
                    <a:pos x="connsiteX3-7" y="connsiteY3-8"/>
                  </a:cxn>
                </a:cxnLst>
                <a:rect l="l" t="t" r="r" b="b"/>
                <a:pathLst>
                  <a:path w="3981450" h="514349">
                    <a:moveTo>
                      <a:pt x="0" y="514349"/>
                    </a:moveTo>
                    <a:lnTo>
                      <a:pt x="0" y="0"/>
                    </a:lnTo>
                    <a:lnTo>
                      <a:pt x="3981450" y="285749"/>
                    </a:lnTo>
                    <a:lnTo>
                      <a:pt x="0" y="514349"/>
                    </a:lnTo>
                    <a:close/>
                  </a:path>
                </a:pathLst>
              </a:custGeom>
              <a:gradFill>
                <a:gsLst>
                  <a:gs pos="100000">
                    <a:schemeClr val="tx1">
                      <a:lumMod val="85000"/>
                      <a:lumOff val="15000"/>
                    </a:schemeClr>
                  </a:gs>
                  <a:gs pos="0">
                    <a:schemeClr val="bg1">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椭圆 21"/>
              <p:cNvSpPr/>
              <p:nvPr/>
            </p:nvSpPr>
            <p:spPr>
              <a:xfrm>
                <a:off x="2183189" y="2033915"/>
                <a:ext cx="1351241" cy="1351241"/>
              </a:xfrm>
              <a:prstGeom prst="ellipse">
                <a:avLst/>
              </a:prstGeom>
              <a:noFill/>
              <a:ln w="57150">
                <a:solidFill>
                  <a:srgbClr val="2F8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2914650" y="1513822"/>
                <a:ext cx="6019800" cy="2133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8934450" y="2019300"/>
                <a:ext cx="45719" cy="1456671"/>
              </a:xfrm>
              <a:prstGeom prst="rect">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椭圆 11"/>
              <p:cNvSpPr/>
              <p:nvPr/>
            </p:nvSpPr>
            <p:spPr>
              <a:xfrm>
                <a:off x="2402860" y="2219980"/>
                <a:ext cx="970241" cy="970241"/>
              </a:xfrm>
              <a:prstGeom prst="ellipse">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3" name="矩形 22"/>
            <p:cNvSpPr/>
            <p:nvPr/>
          </p:nvSpPr>
          <p:spPr>
            <a:xfrm>
              <a:off x="1389877" y="2124403"/>
              <a:ext cx="680402" cy="646331"/>
            </a:xfrm>
            <a:prstGeom prst="rect">
              <a:avLst/>
            </a:prstGeom>
            <a:noFill/>
            <a:ln w="9525">
              <a:noFill/>
            </a:ln>
          </p:spPr>
          <p:txBody>
            <a:bodyPr wrap="square" anchor="t">
              <a:spAutoFit/>
            </a:bodyPr>
            <a:lstStyle/>
            <a:p>
              <a:pPr algn="dist"/>
              <a:r>
                <a:rPr lang="en-US" altLang="zh-CN" sz="3600" b="1" dirty="0">
                  <a:solidFill>
                    <a:schemeClr val="bg1"/>
                  </a:solidFill>
                  <a:latin typeface="微软雅黑" panose="020B0503020204020204" pitchFamily="34" charset="-122"/>
                  <a:ea typeface="微软雅黑" panose="020B0503020204020204" pitchFamily="34" charset="-122"/>
                </a:rPr>
                <a:t>1</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437626" y="1580437"/>
              <a:ext cx="5163324" cy="1765300"/>
            </a:xfrm>
            <a:prstGeom prst="rect">
              <a:avLst/>
            </a:prstGeom>
            <a:noFill/>
            <a:ln w="9525">
              <a:noFill/>
            </a:ln>
            <a:effectLst>
              <a:outerShdw dist="28398" dir="1593903" algn="ctr" rotWithShape="0">
                <a:schemeClr val="bg1">
                  <a:alpha val="50000"/>
                </a:schemeClr>
              </a:outerShdw>
            </a:effectLst>
          </p:spPr>
          <p:txBody>
            <a:bodyPr anchor="ct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anose="020B0604030504040204" pitchFamily="34" charset="0"/>
                </a:defRPr>
              </a:lvl2pPr>
              <a:lvl3pPr algn="l" rtl="0" eaLnBrk="1" fontAlgn="base" hangingPunct="1">
                <a:spcBef>
                  <a:spcPct val="0"/>
                </a:spcBef>
                <a:spcAft>
                  <a:spcPct val="0"/>
                </a:spcAft>
                <a:defRPr sz="3200" b="1">
                  <a:solidFill>
                    <a:srgbClr val="000000"/>
                  </a:solidFill>
                  <a:latin typeface="Verdana" panose="020B0604030504040204" pitchFamily="34" charset="0"/>
                </a:defRPr>
              </a:lvl3pPr>
              <a:lvl4pPr algn="l" rtl="0" eaLnBrk="1" fontAlgn="base" hangingPunct="1">
                <a:spcBef>
                  <a:spcPct val="0"/>
                </a:spcBef>
                <a:spcAft>
                  <a:spcPct val="0"/>
                </a:spcAft>
                <a:defRPr sz="3200" b="1">
                  <a:solidFill>
                    <a:srgbClr val="000000"/>
                  </a:solidFill>
                  <a:latin typeface="Verdana" panose="020B0604030504040204" pitchFamily="34" charset="0"/>
                </a:defRPr>
              </a:lvl4pPr>
              <a:lvl5pPr algn="l" rtl="0" eaLnBrk="1" fontAlgn="base" hangingPunct="1">
                <a:spcBef>
                  <a:spcPct val="0"/>
                </a:spcBef>
                <a:spcAft>
                  <a:spcPct val="0"/>
                </a:spcAft>
                <a:defRPr sz="3200" b="1">
                  <a:solidFill>
                    <a:srgbClr val="000000"/>
                  </a:solidFill>
                  <a:latin typeface="Verdana" panose="020B0604030504040204" pitchFamily="34" charset="0"/>
                </a:defRPr>
              </a:lvl5pPr>
            </a:lstStyle>
            <a:p>
              <a:pPr lvl="0">
                <a:lnSpc>
                  <a:spcPct val="150000"/>
                </a:lnSpc>
              </a:pP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思源黑体 Medium" panose="020B0600000000000000" charset="-122"/>
                </a:rPr>
                <a:t>每年全国各地都会发生大量的养老诈骗案件，使受害群众蒙受大量的财产损失，其实骗子的手段往往并不高明，但是为什么有那么的老年朋友上当受骗呢？</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思源黑体 Medium" panose="020B0600000000000000" charset="-122"/>
              </a:endParaRPr>
            </a:p>
          </p:txBody>
        </p:sp>
      </p:grpSp>
      <p:grpSp>
        <p:nvGrpSpPr>
          <p:cNvPr id="26" name="组合 25"/>
          <p:cNvGrpSpPr/>
          <p:nvPr/>
        </p:nvGrpSpPr>
        <p:grpSpPr>
          <a:xfrm>
            <a:off x="1089025" y="3745525"/>
            <a:ext cx="6796980" cy="2305045"/>
            <a:chOff x="1040189" y="1285222"/>
            <a:chExt cx="6796980" cy="2305045"/>
          </a:xfrm>
        </p:grpSpPr>
        <p:grpSp>
          <p:nvGrpSpPr>
            <p:cNvPr id="27" name="组合 26"/>
            <p:cNvGrpSpPr/>
            <p:nvPr/>
          </p:nvGrpSpPr>
          <p:grpSpPr>
            <a:xfrm>
              <a:off x="1040189" y="1285222"/>
              <a:ext cx="6796980" cy="2305045"/>
              <a:chOff x="2183189" y="1513822"/>
              <a:chExt cx="6796980" cy="2305045"/>
            </a:xfrm>
          </p:grpSpPr>
          <p:sp>
            <p:nvSpPr>
              <p:cNvPr id="30" name="直角三角形 3"/>
              <p:cNvSpPr/>
              <p:nvPr/>
            </p:nvSpPr>
            <p:spPr>
              <a:xfrm flipH="1" flipV="1">
                <a:off x="2914650" y="3518178"/>
                <a:ext cx="6019800" cy="300689"/>
              </a:xfrm>
              <a:custGeom>
                <a:avLst/>
                <a:gdLst>
                  <a:gd name="connsiteX0" fmla="*/ 0 w 3981450"/>
                  <a:gd name="connsiteY0" fmla="*/ 514349 h 514349"/>
                  <a:gd name="connsiteX1" fmla="*/ 0 w 3981450"/>
                  <a:gd name="connsiteY1" fmla="*/ 0 h 514349"/>
                  <a:gd name="connsiteX2" fmla="*/ 3981450 w 3981450"/>
                  <a:gd name="connsiteY2" fmla="*/ 514349 h 514349"/>
                  <a:gd name="connsiteX3" fmla="*/ 0 w 3981450"/>
                  <a:gd name="connsiteY3" fmla="*/ 514349 h 514349"/>
                  <a:gd name="connsiteX0-1" fmla="*/ 0 w 4000500"/>
                  <a:gd name="connsiteY0-2" fmla="*/ 514349 h 514349"/>
                  <a:gd name="connsiteX1-3" fmla="*/ 0 w 4000500"/>
                  <a:gd name="connsiteY1-4" fmla="*/ 0 h 514349"/>
                  <a:gd name="connsiteX2-5" fmla="*/ 4000500 w 4000500"/>
                  <a:gd name="connsiteY2-6" fmla="*/ 285749 h 514349"/>
                  <a:gd name="connsiteX3-7" fmla="*/ 0 w 4000500"/>
                  <a:gd name="connsiteY3-8" fmla="*/ 514349 h 514349"/>
                  <a:gd name="connsiteX0-9" fmla="*/ 0 w 4000500"/>
                  <a:gd name="connsiteY0-10" fmla="*/ 514349 h 514349"/>
                  <a:gd name="connsiteX1-11" fmla="*/ 0 w 4000500"/>
                  <a:gd name="connsiteY1-12" fmla="*/ 0 h 514349"/>
                  <a:gd name="connsiteX2-13" fmla="*/ 4000500 w 4000500"/>
                  <a:gd name="connsiteY2-14" fmla="*/ 266699 h 514349"/>
                  <a:gd name="connsiteX3-15" fmla="*/ 0 w 4000500"/>
                  <a:gd name="connsiteY3-16" fmla="*/ 514349 h 514349"/>
                  <a:gd name="connsiteX0-17" fmla="*/ 0 w 3981450"/>
                  <a:gd name="connsiteY0-18" fmla="*/ 514349 h 514349"/>
                  <a:gd name="connsiteX1-19" fmla="*/ 0 w 3981450"/>
                  <a:gd name="connsiteY1-20" fmla="*/ 0 h 514349"/>
                  <a:gd name="connsiteX2-21" fmla="*/ 3981450 w 3981450"/>
                  <a:gd name="connsiteY2-22" fmla="*/ 285749 h 514349"/>
                  <a:gd name="connsiteX3-23" fmla="*/ 0 w 3981450"/>
                  <a:gd name="connsiteY3-24" fmla="*/ 514349 h 514349"/>
                </a:gdLst>
                <a:ahLst/>
                <a:cxnLst>
                  <a:cxn ang="0">
                    <a:pos x="connsiteX0-1" y="connsiteY0-2"/>
                  </a:cxn>
                  <a:cxn ang="0">
                    <a:pos x="connsiteX1-3" y="connsiteY1-4"/>
                  </a:cxn>
                  <a:cxn ang="0">
                    <a:pos x="connsiteX2-5" y="connsiteY2-6"/>
                  </a:cxn>
                  <a:cxn ang="0">
                    <a:pos x="connsiteX3-7" y="connsiteY3-8"/>
                  </a:cxn>
                </a:cxnLst>
                <a:rect l="l" t="t" r="r" b="b"/>
                <a:pathLst>
                  <a:path w="3981450" h="514349">
                    <a:moveTo>
                      <a:pt x="0" y="514349"/>
                    </a:moveTo>
                    <a:lnTo>
                      <a:pt x="0" y="0"/>
                    </a:lnTo>
                    <a:lnTo>
                      <a:pt x="3981450" y="285749"/>
                    </a:lnTo>
                    <a:lnTo>
                      <a:pt x="0" y="514349"/>
                    </a:lnTo>
                    <a:close/>
                  </a:path>
                </a:pathLst>
              </a:custGeom>
              <a:gradFill>
                <a:gsLst>
                  <a:gs pos="100000">
                    <a:schemeClr val="tx1">
                      <a:lumMod val="85000"/>
                      <a:lumOff val="15000"/>
                    </a:schemeClr>
                  </a:gs>
                  <a:gs pos="0">
                    <a:schemeClr val="bg1">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2183189" y="2033915"/>
                <a:ext cx="1351241" cy="1351241"/>
              </a:xfrm>
              <a:prstGeom prst="ellipse">
                <a:avLst/>
              </a:prstGeom>
              <a:noFill/>
              <a:ln w="57150">
                <a:solidFill>
                  <a:srgbClr val="2F8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a:off x="2914650" y="1513822"/>
                <a:ext cx="6019800" cy="2133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矩形 32"/>
              <p:cNvSpPr/>
              <p:nvPr/>
            </p:nvSpPr>
            <p:spPr>
              <a:xfrm>
                <a:off x="8934450" y="2019300"/>
                <a:ext cx="45719" cy="1456671"/>
              </a:xfrm>
              <a:prstGeom prst="rect">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4" name="椭圆 33"/>
              <p:cNvSpPr/>
              <p:nvPr/>
            </p:nvSpPr>
            <p:spPr>
              <a:xfrm>
                <a:off x="2402860" y="2219980"/>
                <a:ext cx="970241" cy="970241"/>
              </a:xfrm>
              <a:prstGeom prst="ellipse">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8" name="矩形 27"/>
            <p:cNvSpPr/>
            <p:nvPr/>
          </p:nvSpPr>
          <p:spPr>
            <a:xfrm>
              <a:off x="1389877" y="2124403"/>
              <a:ext cx="680402" cy="646331"/>
            </a:xfrm>
            <a:prstGeom prst="rect">
              <a:avLst/>
            </a:prstGeom>
            <a:noFill/>
            <a:ln w="9525">
              <a:noFill/>
            </a:ln>
          </p:spPr>
          <p:txBody>
            <a:bodyPr wrap="square" anchor="t">
              <a:spAutoFit/>
            </a:bodyPr>
            <a:lstStyle/>
            <a:p>
              <a:pPr algn="dist"/>
              <a:r>
                <a:rPr lang="en-US" altLang="zh-CN" sz="3600" b="1" dirty="0">
                  <a:solidFill>
                    <a:schemeClr val="bg1"/>
                  </a:solidFill>
                  <a:latin typeface="微软雅黑" panose="020B0503020204020204" pitchFamily="34" charset="-122"/>
                  <a:ea typeface="微软雅黑" panose="020B0503020204020204" pitchFamily="34" charset="-122"/>
                </a:rPr>
                <a:t>2</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456676" y="1561387"/>
              <a:ext cx="5163324" cy="1765300"/>
            </a:xfrm>
            <a:prstGeom prst="rect">
              <a:avLst/>
            </a:prstGeom>
            <a:noFill/>
            <a:ln w="9525">
              <a:noFill/>
            </a:ln>
            <a:effectLst>
              <a:outerShdw dist="28398" dir="1593903" algn="ctr" rotWithShape="0">
                <a:schemeClr val="bg1">
                  <a:alpha val="50000"/>
                </a:schemeClr>
              </a:outerShdw>
            </a:effectLst>
          </p:spPr>
          <p:txBody>
            <a:bodyPr anchor="ct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anose="020B0604030504040204" pitchFamily="34" charset="0"/>
                </a:defRPr>
              </a:lvl2pPr>
              <a:lvl3pPr algn="l" rtl="0" eaLnBrk="1" fontAlgn="base" hangingPunct="1">
                <a:spcBef>
                  <a:spcPct val="0"/>
                </a:spcBef>
                <a:spcAft>
                  <a:spcPct val="0"/>
                </a:spcAft>
                <a:defRPr sz="3200" b="1">
                  <a:solidFill>
                    <a:srgbClr val="000000"/>
                  </a:solidFill>
                  <a:latin typeface="Verdana" panose="020B0604030504040204" pitchFamily="34" charset="0"/>
                </a:defRPr>
              </a:lvl3pPr>
              <a:lvl4pPr algn="l" rtl="0" eaLnBrk="1" fontAlgn="base" hangingPunct="1">
                <a:spcBef>
                  <a:spcPct val="0"/>
                </a:spcBef>
                <a:spcAft>
                  <a:spcPct val="0"/>
                </a:spcAft>
                <a:defRPr sz="3200" b="1">
                  <a:solidFill>
                    <a:srgbClr val="000000"/>
                  </a:solidFill>
                  <a:latin typeface="Verdana" panose="020B0604030504040204" pitchFamily="34" charset="0"/>
                </a:defRPr>
              </a:lvl4pPr>
              <a:lvl5pPr algn="l" rtl="0" eaLnBrk="1" fontAlgn="base" hangingPunct="1">
                <a:spcBef>
                  <a:spcPct val="0"/>
                </a:spcBef>
                <a:spcAft>
                  <a:spcPct val="0"/>
                </a:spcAft>
                <a:defRPr sz="3200" b="1">
                  <a:solidFill>
                    <a:srgbClr val="000000"/>
                  </a:solidFill>
                  <a:latin typeface="Verdana" panose="020B0604030504040204" pitchFamily="34" charset="0"/>
                </a:defRPr>
              </a:lvl5pPr>
            </a:lstStyle>
            <a:p>
              <a:pPr lvl="0">
                <a:lnSpc>
                  <a:spcPct val="150000"/>
                </a:lnSpc>
              </a:pPr>
              <a:r>
                <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思源黑体 Medium" panose="020B0600000000000000" charset="-122"/>
                </a:rPr>
                <a:t>总结一下，最重要的一点就是缺乏防范知识和防范意识不强。由于对养老诈骗的手段的不了解，导致人民群众在受到犯罪分子的电信诈骗时，往往是蒙在鼓里看不清庐山真面目。</a:t>
              </a:r>
              <a:endParaRPr lang="zh-CN" altLang="en-US" sz="1800" b="0" dirty="0">
                <a:solidFill>
                  <a:schemeClr val="tx1">
                    <a:lumMod val="75000"/>
                    <a:lumOff val="25000"/>
                  </a:schemeClr>
                </a:solidFill>
                <a:latin typeface="微软雅黑" panose="020B0503020204020204" pitchFamily="34" charset="-122"/>
                <a:ea typeface="微软雅黑" panose="020B0503020204020204" pitchFamily="34" charset="-122"/>
                <a:cs typeface="思源黑体 Medium" panose="020B0600000000000000" charset="-122"/>
              </a:endParaRPr>
            </a:p>
          </p:txBody>
        </p:sp>
      </p:grpSp>
      <p:sp>
        <p:nvSpPr>
          <p:cNvPr id="5" name="减号 4"/>
          <p:cNvSpPr/>
          <p:nvPr/>
        </p:nvSpPr>
        <p:spPr>
          <a:xfrm>
            <a:off x="215709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a:off x="810958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t01aeec8780be449004"/>
          <p:cNvPicPr>
            <a:picLocks noChangeAspect="1"/>
          </p:cNvPicPr>
          <p:nvPr/>
        </p:nvPicPr>
        <p:blipFill>
          <a:blip r:embed="rId1"/>
          <a:stretch>
            <a:fillRect/>
          </a:stretch>
        </p:blipFill>
        <p:spPr>
          <a:xfrm>
            <a:off x="8055610" y="2221230"/>
            <a:ext cx="3701415" cy="246189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160395" y="88265"/>
            <a:ext cx="5447665"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身边的其中常见养老集资诈骗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786573" y="1362075"/>
            <a:ext cx="2190750" cy="2112316"/>
            <a:chOff x="685800" y="4002733"/>
            <a:chExt cx="2190750" cy="2112316"/>
          </a:xfrm>
        </p:grpSpPr>
        <p:sp>
          <p:nvSpPr>
            <p:cNvPr id="39" name="矩形: 圆角 38"/>
            <p:cNvSpPr/>
            <p:nvPr/>
          </p:nvSpPr>
          <p:spPr>
            <a:xfrm>
              <a:off x="685800" y="4002733"/>
              <a:ext cx="2190750" cy="2112316"/>
            </a:xfrm>
            <a:prstGeom prst="roundRect">
              <a:avLst/>
            </a:prstGeom>
            <a:noFill/>
            <a:ln>
              <a:solidFill>
                <a:srgbClr val="219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8" name="Text Box 21"/>
            <p:cNvSpPr txBox="1">
              <a:spLocks noChangeArrowheads="1"/>
            </p:cNvSpPr>
            <p:nvPr/>
          </p:nvSpPr>
          <p:spPr bwMode="auto">
            <a:xfrm flipH="1">
              <a:off x="924328" y="4274521"/>
              <a:ext cx="171473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200000"/>
                </a:lnSpc>
                <a:spcBef>
                  <a:spcPct val="50000"/>
                </a:spcBef>
              </a:pPr>
              <a:r>
                <a:rPr sz="2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提供“养老服务”</a:t>
              </a:r>
              <a:endParaRPr sz="2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42" name="组合 41"/>
          <p:cNvGrpSpPr/>
          <p:nvPr/>
        </p:nvGrpSpPr>
        <p:grpSpPr>
          <a:xfrm>
            <a:off x="4903312" y="1362075"/>
            <a:ext cx="2190750" cy="2112316"/>
            <a:chOff x="685800" y="4002733"/>
            <a:chExt cx="2190750" cy="2112316"/>
          </a:xfrm>
        </p:grpSpPr>
        <p:sp>
          <p:nvSpPr>
            <p:cNvPr id="45" name="矩形: 圆角 44"/>
            <p:cNvSpPr/>
            <p:nvPr/>
          </p:nvSpPr>
          <p:spPr>
            <a:xfrm>
              <a:off x="685800" y="4002733"/>
              <a:ext cx="2190750" cy="2112316"/>
            </a:xfrm>
            <a:prstGeom prst="roundRect">
              <a:avLst/>
            </a:prstGeom>
            <a:noFill/>
            <a:ln>
              <a:solidFill>
                <a:srgbClr val="219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4" name="Text Box 21"/>
            <p:cNvSpPr txBox="1">
              <a:spLocks noChangeArrowheads="1"/>
            </p:cNvSpPr>
            <p:nvPr/>
          </p:nvSpPr>
          <p:spPr bwMode="auto">
            <a:xfrm flipH="1">
              <a:off x="730567" y="4254201"/>
              <a:ext cx="210089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200000"/>
                </a:lnSpc>
                <a:spcBef>
                  <a:spcPct val="50000"/>
                </a:spcBef>
              </a:pP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投资“养老项目”</a:t>
              </a:r>
              <a:endPar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 name="组合 47"/>
          <p:cNvGrpSpPr/>
          <p:nvPr/>
        </p:nvGrpSpPr>
        <p:grpSpPr>
          <a:xfrm>
            <a:off x="7930515" y="1406525"/>
            <a:ext cx="2190750" cy="2112316"/>
            <a:chOff x="685800" y="4002733"/>
            <a:chExt cx="2190750" cy="2112316"/>
          </a:xfrm>
        </p:grpSpPr>
        <p:sp>
          <p:nvSpPr>
            <p:cNvPr id="51" name="矩形: 圆角 50"/>
            <p:cNvSpPr/>
            <p:nvPr/>
          </p:nvSpPr>
          <p:spPr>
            <a:xfrm>
              <a:off x="685800" y="4002733"/>
              <a:ext cx="2190750" cy="2112316"/>
            </a:xfrm>
            <a:prstGeom prst="roundRect">
              <a:avLst/>
            </a:prstGeom>
            <a:noFill/>
            <a:ln>
              <a:solidFill>
                <a:srgbClr val="219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0" name="Text Box 21"/>
            <p:cNvSpPr txBox="1">
              <a:spLocks noChangeArrowheads="1"/>
            </p:cNvSpPr>
            <p:nvPr/>
          </p:nvSpPr>
          <p:spPr bwMode="auto">
            <a:xfrm flipH="1">
              <a:off x="775652" y="4209751"/>
              <a:ext cx="210089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200000"/>
                </a:lnSpc>
                <a:spcBef>
                  <a:spcPct val="50000"/>
                </a:spcBef>
              </a:pP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销售“老年产品”</a:t>
              </a:r>
              <a:endPar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组合 53"/>
          <p:cNvGrpSpPr/>
          <p:nvPr/>
        </p:nvGrpSpPr>
        <p:grpSpPr>
          <a:xfrm>
            <a:off x="1786573" y="3990976"/>
            <a:ext cx="2190750" cy="2112316"/>
            <a:chOff x="685800" y="4002733"/>
            <a:chExt cx="2190750" cy="2112316"/>
          </a:xfrm>
        </p:grpSpPr>
        <p:sp>
          <p:nvSpPr>
            <p:cNvPr id="57" name="矩形: 圆角 56"/>
            <p:cNvSpPr/>
            <p:nvPr/>
          </p:nvSpPr>
          <p:spPr>
            <a:xfrm>
              <a:off x="685800" y="4002733"/>
              <a:ext cx="2190750" cy="2112316"/>
            </a:xfrm>
            <a:prstGeom prst="roundRect">
              <a:avLst/>
            </a:prstGeom>
            <a:noFill/>
            <a:ln>
              <a:solidFill>
                <a:srgbClr val="219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6" name="Text Box 21"/>
            <p:cNvSpPr txBox="1">
              <a:spLocks noChangeArrowheads="1"/>
            </p:cNvSpPr>
            <p:nvPr/>
          </p:nvSpPr>
          <p:spPr bwMode="auto">
            <a:xfrm flipH="1">
              <a:off x="747077" y="4317066"/>
              <a:ext cx="210089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200000"/>
                </a:lnSpc>
                <a:spcBef>
                  <a:spcPct val="50000"/>
                </a:spcBef>
              </a:pP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宣称“以房养老”</a:t>
              </a:r>
              <a:endPar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0" name="组合 59"/>
          <p:cNvGrpSpPr/>
          <p:nvPr/>
        </p:nvGrpSpPr>
        <p:grpSpPr>
          <a:xfrm>
            <a:off x="4812823" y="3990976"/>
            <a:ext cx="2281239" cy="2112316"/>
            <a:chOff x="595311" y="4002733"/>
            <a:chExt cx="2281239" cy="2112316"/>
          </a:xfrm>
        </p:grpSpPr>
        <p:sp>
          <p:nvSpPr>
            <p:cNvPr id="63" name="矩形: 圆角 62"/>
            <p:cNvSpPr/>
            <p:nvPr/>
          </p:nvSpPr>
          <p:spPr>
            <a:xfrm>
              <a:off x="685800" y="4002733"/>
              <a:ext cx="2190750" cy="2112316"/>
            </a:xfrm>
            <a:prstGeom prst="roundRect">
              <a:avLst/>
            </a:prstGeom>
            <a:noFill/>
            <a:ln>
              <a:solidFill>
                <a:srgbClr val="219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2" name="Text Box 21"/>
            <p:cNvSpPr txBox="1">
              <a:spLocks noChangeArrowheads="1"/>
            </p:cNvSpPr>
            <p:nvPr/>
          </p:nvSpPr>
          <p:spPr bwMode="auto">
            <a:xfrm flipH="1">
              <a:off x="595311" y="4292301"/>
              <a:ext cx="2236312"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200" eaLnBrk="1" hangingPunct="1">
                <a:lnSpc>
                  <a:spcPct val="150000"/>
                </a:lnSpc>
                <a:spcBef>
                  <a:spcPct val="50000"/>
                </a:spcBef>
              </a:pPr>
              <a:r>
                <a:rPr lang="zh-CN" altLang="en-US" sz="2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开推介会、社区宣传</a:t>
              </a:r>
              <a:endParaRPr lang="zh-CN" altLang="en-US" sz="24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66" name="组合 65"/>
          <p:cNvGrpSpPr/>
          <p:nvPr/>
        </p:nvGrpSpPr>
        <p:grpSpPr>
          <a:xfrm>
            <a:off x="8020050" y="3990976"/>
            <a:ext cx="2247900" cy="2112316"/>
            <a:chOff x="685800" y="4002733"/>
            <a:chExt cx="2247900" cy="2112316"/>
          </a:xfrm>
        </p:grpSpPr>
        <p:sp>
          <p:nvSpPr>
            <p:cNvPr id="69" name="矩形: 圆角 68"/>
            <p:cNvSpPr/>
            <p:nvPr/>
          </p:nvSpPr>
          <p:spPr>
            <a:xfrm>
              <a:off x="685800" y="4002733"/>
              <a:ext cx="2190750" cy="2112316"/>
            </a:xfrm>
            <a:prstGeom prst="roundRect">
              <a:avLst/>
            </a:prstGeom>
            <a:noFill/>
            <a:ln>
              <a:solidFill>
                <a:srgbClr val="219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8" name="Text Box 21"/>
            <p:cNvSpPr txBox="1">
              <a:spLocks noChangeArrowheads="1"/>
            </p:cNvSpPr>
            <p:nvPr/>
          </p:nvSpPr>
          <p:spPr bwMode="auto">
            <a:xfrm flipH="1">
              <a:off x="832802" y="4433271"/>
              <a:ext cx="210089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200" eaLnBrk="1" hangingPunct="1">
                <a:lnSpc>
                  <a:spcPct val="200000"/>
                </a:lnSpc>
                <a:spcBef>
                  <a:spcPct val="50000"/>
                </a:spcBef>
              </a:pPr>
              <a:r>
                <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专家义诊</a:t>
              </a:r>
              <a:endParaRPr lang="zh-CN" altLang="en-US" sz="2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减号 4"/>
          <p:cNvSpPr/>
          <p:nvPr/>
        </p:nvSpPr>
        <p:spPr>
          <a:xfrm>
            <a:off x="190944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a:off x="8004810"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anim calcmode="lin" valueType="num">
                                      <p:cBhvr>
                                        <p:cTn id="26" dur="500" fill="hold"/>
                                        <p:tgtEl>
                                          <p:spTgt spid="54"/>
                                        </p:tgtEl>
                                        <p:attrNameLst>
                                          <p:attrName>ppt_x</p:attrName>
                                        </p:attrNameLst>
                                      </p:cBhvr>
                                      <p:tavLst>
                                        <p:tav tm="0">
                                          <p:val>
                                            <p:strVal val="#ppt_x"/>
                                          </p:val>
                                        </p:tav>
                                        <p:tav tm="100000">
                                          <p:val>
                                            <p:strVal val="#ppt_x"/>
                                          </p:val>
                                        </p:tav>
                                      </p:tavLst>
                                    </p:anim>
                                    <p:anim calcmode="lin" valueType="num">
                                      <p:cBhvr>
                                        <p:cTn id="27" dur="5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anim calcmode="lin" valueType="num">
                                      <p:cBhvr>
                                        <p:cTn id="38" dur="500" fill="hold"/>
                                        <p:tgtEl>
                                          <p:spTgt spid="66"/>
                                        </p:tgtEl>
                                        <p:attrNameLst>
                                          <p:attrName>ppt_x</p:attrName>
                                        </p:attrNameLst>
                                      </p:cBhvr>
                                      <p:tavLst>
                                        <p:tav tm="0">
                                          <p:val>
                                            <p:strVal val="#ppt_x"/>
                                          </p:val>
                                        </p:tav>
                                        <p:tav tm="100000">
                                          <p:val>
                                            <p:strVal val="#ppt_x"/>
                                          </p:val>
                                        </p:tav>
                                      </p:tavLst>
                                    </p:anim>
                                    <p:anim calcmode="lin" valueType="num">
                                      <p:cBhvr>
                                        <p:cTn id="39"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774123" y="110490"/>
            <a:ext cx="4642802"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养老服务</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5316855" y="2257425"/>
            <a:ext cx="1044575" cy="2986405"/>
            <a:chOff x="863745" y="3832367"/>
            <a:chExt cx="1127615" cy="2986595"/>
          </a:xfrm>
        </p:grpSpPr>
        <p:sp>
          <p:nvSpPr>
            <p:cNvPr id="73" name="对话气泡: 矩形 72"/>
            <p:cNvSpPr/>
            <p:nvPr/>
          </p:nvSpPr>
          <p:spPr>
            <a:xfrm rot="16200000">
              <a:off x="-199541" y="5077544"/>
              <a:ext cx="2986595" cy="496241"/>
            </a:xfrm>
            <a:prstGeom prst="wedgeRectCallout">
              <a:avLst>
                <a:gd name="adj1" fmla="val -34766"/>
                <a:gd name="adj2" fmla="val 108566"/>
              </a:avLst>
            </a:prstGeom>
            <a:solidFill>
              <a:srgbClr val="2F8CAE"/>
            </a:solidFill>
            <a:ln>
              <a:solidFill>
                <a:srgbClr val="2F8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4" name="文本框 73"/>
            <p:cNvSpPr txBox="1"/>
            <p:nvPr/>
          </p:nvSpPr>
          <p:spPr>
            <a:xfrm>
              <a:off x="863745" y="4336623"/>
              <a:ext cx="1127615" cy="1806697"/>
            </a:xfrm>
            <a:prstGeom prst="rect">
              <a:avLst/>
            </a:prstGeom>
            <a:noFill/>
          </p:spPr>
          <p:txBody>
            <a:bodyPr vert="eaVert" wrap="square">
              <a:spAutoFit/>
            </a:bodyPr>
            <a:lstStyle/>
            <a:p>
              <a:pPr algn="dist">
                <a:lnSpc>
                  <a:spcPct val="200000"/>
                </a:lnSpc>
              </a:pPr>
              <a:r>
                <a:rPr lang="zh-CN" altLang="en-US" sz="2800" b="1" dirty="0">
                  <a:solidFill>
                    <a:schemeClr val="bg1"/>
                  </a:solidFill>
                  <a:latin typeface="微软雅黑" panose="020B0503020204020204" pitchFamily="34" charset="-122"/>
                  <a:ea typeface="微软雅黑" panose="020B0503020204020204" pitchFamily="34" charset="-122"/>
                </a:rPr>
                <a:t>官方提示</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6124821" y="2449824"/>
            <a:ext cx="4660654" cy="2637790"/>
            <a:chOff x="2570091" y="3557594"/>
            <a:chExt cx="4660654" cy="2637790"/>
          </a:xfrm>
        </p:grpSpPr>
        <p:sp>
          <p:nvSpPr>
            <p:cNvPr id="77" name="文本框 76"/>
            <p:cNvSpPr txBox="1"/>
            <p:nvPr/>
          </p:nvSpPr>
          <p:spPr>
            <a:xfrm>
              <a:off x="2570091" y="3557594"/>
              <a:ext cx="228600" cy="824136"/>
            </a:xfrm>
            <a:prstGeom prst="rect">
              <a:avLst/>
            </a:prstGeom>
            <a:noFill/>
          </p:spPr>
          <p:txBody>
            <a:bodyPr wrap="square">
              <a:spAutoFit/>
            </a:bodyPr>
            <a:lstStyle/>
            <a:p>
              <a:pPr>
                <a:lnSpc>
                  <a:spcPct val="200000"/>
                </a:lnSpc>
              </a:pPr>
              <a:r>
                <a:rPr lang="en-US" altLang="zh-CN" sz="2800" b="1" dirty="0">
                  <a:solidFill>
                    <a:schemeClr val="bg1"/>
                  </a:solidFill>
                  <a:latin typeface="微软雅黑" panose="020B0503020204020204" pitchFamily="34" charset="-122"/>
                  <a:ea typeface="微软雅黑" panose="020B0503020204020204" pitchFamily="34" charset="-122"/>
                </a:rPr>
                <a:t>1</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3176270" y="3888429"/>
              <a:ext cx="4054475" cy="2306955"/>
            </a:xfrm>
            <a:prstGeom prst="rect">
              <a:avLst/>
            </a:prstGeom>
            <a:noFill/>
          </p:spPr>
          <p:txBody>
            <a:bodyPr wrap="square">
              <a:spAutoFit/>
            </a:bodyPr>
            <a:lstStyle/>
            <a:p>
              <a:pPr>
                <a:lnSpc>
                  <a:spcPct val="150000"/>
                </a:lnSpc>
              </a:pPr>
              <a:r>
                <a:rPr lang="en-US" sz="1600" spc="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1600" spc="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一些机构明显超过床位供给能力承诺服务，以办理“贵宾卡”“会员卡”“预付卡”、预交“养老服务费用”等名义，以向会员收取高额会员费、保证金或者为会员卡充值等形式非法集资。</a:t>
              </a:r>
              <a:endParaRPr sz="1600" spc="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 name="减号 4"/>
          <p:cNvSpPr/>
          <p:nvPr/>
        </p:nvSpPr>
        <p:spPr>
          <a:xfrm>
            <a:off x="2261870"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a:off x="8214360"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51miz-E1134957-E2F0975A"/>
          <p:cNvPicPr>
            <a:picLocks noChangeAspect="1"/>
          </p:cNvPicPr>
          <p:nvPr/>
        </p:nvPicPr>
        <p:blipFill>
          <a:blip r:embed="rId1"/>
          <a:stretch>
            <a:fillRect/>
          </a:stretch>
        </p:blipFill>
        <p:spPr>
          <a:xfrm>
            <a:off x="1139825" y="2030095"/>
            <a:ext cx="3808095" cy="380809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anim calcmode="lin" valueType="num">
                                      <p:cBhvr>
                                        <p:cTn id="12" dur="500" fill="hold"/>
                                        <p:tgtEl>
                                          <p:spTgt spid="72"/>
                                        </p:tgtEl>
                                        <p:attrNameLst>
                                          <p:attrName>ppt_x</p:attrName>
                                        </p:attrNameLst>
                                      </p:cBhvr>
                                      <p:tavLst>
                                        <p:tav tm="0">
                                          <p:val>
                                            <p:strVal val="#ppt_x"/>
                                          </p:val>
                                        </p:tav>
                                        <p:tav tm="100000">
                                          <p:val>
                                            <p:strVal val="#ppt_x"/>
                                          </p:val>
                                        </p:tav>
                                      </p:tavLst>
                                    </p:anim>
                                    <p:anim calcmode="lin" valueType="num">
                                      <p:cBhvr>
                                        <p:cTn id="13" dur="500" fill="hold"/>
                                        <p:tgtEl>
                                          <p:spTgt spid="7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1+#ppt_w/2"/>
                                          </p:val>
                                        </p:tav>
                                        <p:tav tm="100000">
                                          <p:val>
                                            <p:strVal val="#ppt_x"/>
                                          </p:val>
                                        </p:tav>
                                      </p:tavLst>
                                    </p:anim>
                                    <p:anim calcmode="lin" valueType="num">
                                      <p:cBhvr additive="base">
                                        <p:cTn id="18"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838575" y="111125"/>
            <a:ext cx="4514850"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投资养老项目</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5212718" y="2005378"/>
            <a:ext cx="5924546" cy="3265103"/>
            <a:chOff x="895352" y="2209800"/>
            <a:chExt cx="5924546" cy="3265103"/>
          </a:xfrm>
        </p:grpSpPr>
        <p:sp>
          <p:nvSpPr>
            <p:cNvPr id="52" name="Text Box 21"/>
            <p:cNvSpPr txBox="1">
              <a:spLocks noChangeArrowheads="1"/>
            </p:cNvSpPr>
            <p:nvPr/>
          </p:nvSpPr>
          <p:spPr bwMode="auto">
            <a:xfrm flipH="1">
              <a:off x="1295397" y="2613593"/>
              <a:ext cx="5524501"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200000"/>
                </a:lnSpc>
                <a:spcBef>
                  <a:spcPct val="50000"/>
                </a:spcBef>
              </a:pPr>
              <a:r>
                <a:rPr 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些机构或企业打着投资、加盟、入股养生养老基地，以销售虚构的养老公寓或者以长期出租养老床位、销售养老公寓使用权等名义，通过返本销售、售后返租、约定回购、承诺高额利息、“私募基金”等形式非法集资。</a:t>
              </a:r>
              <a:endParaRPr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4" name="对话气泡: 矩形 53"/>
            <p:cNvSpPr/>
            <p:nvPr/>
          </p:nvSpPr>
          <p:spPr>
            <a:xfrm>
              <a:off x="895352" y="2209800"/>
              <a:ext cx="971548" cy="533398"/>
            </a:xfrm>
            <a:prstGeom prst="wedgeRectCallout">
              <a:avLst>
                <a:gd name="adj1" fmla="val -22348"/>
                <a:gd name="adj2" fmla="val 101786"/>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提示</a:t>
              </a:r>
              <a:endParaRPr lang="zh-CN" altLang="en-US" dirty="0">
                <a:latin typeface="微软雅黑" panose="020B0503020204020204" pitchFamily="34" charset="-122"/>
                <a:ea typeface="微软雅黑" panose="020B0503020204020204" pitchFamily="34" charset="-122"/>
              </a:endParaRPr>
            </a:p>
          </p:txBody>
        </p:sp>
      </p:grpSp>
      <p:sp>
        <p:nvSpPr>
          <p:cNvPr id="3" name="减号 2"/>
          <p:cNvSpPr/>
          <p:nvPr/>
        </p:nvSpPr>
        <p:spPr>
          <a:xfrm>
            <a:off x="2261870"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减号 3"/>
          <p:cNvSpPr/>
          <p:nvPr/>
        </p:nvSpPr>
        <p:spPr>
          <a:xfrm>
            <a:off x="8214360"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29d4b5080dad4448ad7a211ff9204d42"/>
          <p:cNvPicPr>
            <a:picLocks noChangeAspect="1"/>
          </p:cNvPicPr>
          <p:nvPr/>
        </p:nvPicPr>
        <p:blipFill>
          <a:blip r:embed="rId1"/>
          <a:stretch>
            <a:fillRect/>
          </a:stretch>
        </p:blipFill>
        <p:spPr>
          <a:xfrm>
            <a:off x="735330" y="2238375"/>
            <a:ext cx="4321810" cy="320294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fb68738-e7ba-441d-8a11-59e7e07230f2"/>
          <p:cNvPicPr>
            <a:picLocks noChangeAspect="1"/>
          </p:cNvPicPr>
          <p:nvPr/>
        </p:nvPicPr>
        <p:blipFill>
          <a:blip r:embed="rId1"/>
          <a:stretch>
            <a:fillRect/>
          </a:stretch>
        </p:blipFill>
        <p:spPr>
          <a:xfrm>
            <a:off x="8014970" y="2791460"/>
            <a:ext cx="3482340" cy="3489960"/>
          </a:xfrm>
          <a:prstGeom prst="rect">
            <a:avLst/>
          </a:prstGeom>
        </p:spPr>
      </p:pic>
      <p:sp>
        <p:nvSpPr>
          <p:cNvPr id="17" name="矩形 16"/>
          <p:cNvSpPr/>
          <p:nvPr/>
        </p:nvSpPr>
        <p:spPr>
          <a:xfrm>
            <a:off x="3838575" y="103505"/>
            <a:ext cx="4514850" cy="521970"/>
          </a:xfrm>
          <a:prstGeom prst="rect">
            <a:avLst/>
          </a:prstGeom>
          <a:noFill/>
          <a:ln w="9525">
            <a:noFill/>
          </a:ln>
        </p:spPr>
        <p:txBody>
          <a:bodyPr wrap="square" anchor="t">
            <a:spAutoFit/>
          </a:bodyPr>
          <a:lstStyle/>
          <a:p>
            <a:pPr algn="dist"/>
            <a:r>
              <a:rPr lang="zh-CN" altLang="en-US" sz="2800" b="1" dirty="0">
                <a:solidFill>
                  <a:schemeClr val="bg1"/>
                </a:solidFill>
                <a:latin typeface="微软雅黑" panose="020B0503020204020204" pitchFamily="34" charset="-122"/>
                <a:ea typeface="微软雅黑" panose="020B0503020204020204" pitchFamily="34" charset="-122"/>
              </a:rPr>
              <a:t>推销购物诈骗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53670" y="998220"/>
            <a:ext cx="9086849" cy="2506345"/>
            <a:chOff x="918211" y="1423201"/>
            <a:chExt cx="6589142" cy="2567055"/>
          </a:xfrm>
        </p:grpSpPr>
        <p:grpSp>
          <p:nvGrpSpPr>
            <p:cNvPr id="28" name="组合 27"/>
            <p:cNvGrpSpPr/>
            <p:nvPr/>
          </p:nvGrpSpPr>
          <p:grpSpPr>
            <a:xfrm>
              <a:off x="918211" y="1423201"/>
              <a:ext cx="6589142" cy="2567055"/>
              <a:chOff x="1527811" y="1251751"/>
              <a:chExt cx="6589142" cy="7744849"/>
            </a:xfrm>
          </p:grpSpPr>
          <p:grpSp>
            <p:nvGrpSpPr>
              <p:cNvPr id="30" name="组合 29"/>
              <p:cNvGrpSpPr/>
              <p:nvPr/>
            </p:nvGrpSpPr>
            <p:grpSpPr>
              <a:xfrm>
                <a:off x="1840000" y="1251751"/>
                <a:ext cx="6276953" cy="7744849"/>
                <a:chOff x="1916200" y="1308901"/>
                <a:chExt cx="6276953" cy="7744849"/>
              </a:xfrm>
            </p:grpSpPr>
            <p:sp>
              <p:nvSpPr>
                <p:cNvPr id="32" name="矩形 31"/>
                <p:cNvSpPr/>
                <p:nvPr/>
              </p:nvSpPr>
              <p:spPr>
                <a:xfrm>
                  <a:off x="1916432" y="1308901"/>
                  <a:ext cx="217169" cy="4787099"/>
                </a:xfrm>
                <a:prstGeom prst="rect">
                  <a:avLst/>
                </a:prstGeom>
                <a:gradFill flip="none" rotWithShape="1">
                  <a:gsLst>
                    <a:gs pos="0">
                      <a:schemeClr val="bg1">
                        <a:lumMod val="50000"/>
                        <a:alpha val="14000"/>
                      </a:schemeClr>
                    </a:gs>
                    <a:gs pos="100000">
                      <a:schemeClr val="bg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流程图: 离页连接符 32"/>
                <p:cNvSpPr/>
                <p:nvPr/>
              </p:nvSpPr>
              <p:spPr>
                <a:xfrm rot="16200000">
                  <a:off x="1675748" y="2536345"/>
                  <a:ext cx="6757857" cy="627695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9324"/>
                    <a:gd name="connsiteX1-3" fmla="*/ 10000 w 10000"/>
                    <a:gd name="connsiteY1-4" fmla="*/ 0 h 9324"/>
                    <a:gd name="connsiteX2-5" fmla="*/ 10000 w 10000"/>
                    <a:gd name="connsiteY2-6" fmla="*/ 8000 h 9324"/>
                    <a:gd name="connsiteX3-7" fmla="*/ 5220 w 10000"/>
                    <a:gd name="connsiteY3-8" fmla="*/ 9324 h 9324"/>
                    <a:gd name="connsiteX4-9" fmla="*/ 0 w 10000"/>
                    <a:gd name="connsiteY4-10" fmla="*/ 8000 h 9324"/>
                    <a:gd name="connsiteX5-11" fmla="*/ 0 w 10000"/>
                    <a:gd name="connsiteY5-12" fmla="*/ 0 h 93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324">
                      <a:moveTo>
                        <a:pt x="0" y="0"/>
                      </a:moveTo>
                      <a:lnTo>
                        <a:pt x="10000" y="0"/>
                      </a:lnTo>
                      <a:lnTo>
                        <a:pt x="10000" y="8000"/>
                      </a:lnTo>
                      <a:lnTo>
                        <a:pt x="5220" y="9324"/>
                      </a:lnTo>
                      <a:lnTo>
                        <a:pt x="0" y="8000"/>
                      </a:lnTo>
                      <a:lnTo>
                        <a:pt x="0" y="0"/>
                      </a:lnTo>
                      <a:close/>
                    </a:path>
                  </a:pathLst>
                </a:cu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1" name="矩形: 圆角 30"/>
              <p:cNvSpPr/>
              <p:nvPr/>
            </p:nvSpPr>
            <p:spPr>
              <a:xfrm>
                <a:off x="1527811" y="1771650"/>
                <a:ext cx="209550" cy="3486150"/>
              </a:xfrm>
              <a:prstGeom prst="roundRect">
                <a:avLst>
                  <a:gd name="adj" fmla="val 47702"/>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1447568" y="2118957"/>
              <a:ext cx="4229503" cy="1795703"/>
            </a:xfrm>
            <a:prstGeom prst="rect">
              <a:avLst/>
            </a:prstGeom>
            <a:noFill/>
          </p:spPr>
          <p:txBody>
            <a:bodyPr wrap="square" rtlCol="0">
              <a:spAutoFit/>
            </a:bodyPr>
            <a:lstStyle/>
            <a:p>
              <a:pPr algn="ctr">
                <a:lnSpc>
                  <a:spcPct val="150000"/>
                </a:lnSpc>
              </a:pP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以销售“老年产品”为名非法集资。</a:t>
              </a:r>
              <a:endParaRPr lang="zh-CN" altLang="en-US"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一些企业不具有销售</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，商品的真实内容或者不以销售商品为主要目的，用尽各种方式诱导老年群体，实施非法集资的行为。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5" name="减号 4"/>
          <p:cNvSpPr/>
          <p:nvPr/>
        </p:nvSpPr>
        <p:spPr>
          <a:xfrm>
            <a:off x="225234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减号 2"/>
          <p:cNvSpPr/>
          <p:nvPr/>
        </p:nvSpPr>
        <p:spPr>
          <a:xfrm>
            <a:off x="8204835"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714750" y="158115"/>
            <a:ext cx="4762500" cy="460375"/>
          </a:xfrm>
          <a:prstGeom prst="rect">
            <a:avLst/>
          </a:prstGeom>
          <a:noFill/>
          <a:ln w="9525">
            <a:noFill/>
          </a:ln>
        </p:spPr>
        <p:txBody>
          <a:bodyPr wrap="square" anchor="t">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以房养老的投资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932054" y="1591011"/>
            <a:ext cx="5365750" cy="3969385"/>
            <a:chOff x="1027448" y="2272366"/>
            <a:chExt cx="5365750" cy="3969385"/>
          </a:xfrm>
        </p:grpSpPr>
        <p:grpSp>
          <p:nvGrpSpPr>
            <p:cNvPr id="21" name="组合 20"/>
            <p:cNvGrpSpPr/>
            <p:nvPr/>
          </p:nvGrpSpPr>
          <p:grpSpPr>
            <a:xfrm>
              <a:off x="1027448" y="2444512"/>
              <a:ext cx="574005" cy="527287"/>
              <a:chOff x="1027448" y="2444512"/>
              <a:chExt cx="574005" cy="527287"/>
            </a:xfrm>
          </p:grpSpPr>
          <p:sp>
            <p:nvSpPr>
              <p:cNvPr id="23" name="箭头: 上弧形 22"/>
              <p:cNvSpPr/>
              <p:nvPr/>
            </p:nvSpPr>
            <p:spPr>
              <a:xfrm rot="8348351">
                <a:off x="1047749" y="2666999"/>
                <a:ext cx="495300" cy="304800"/>
              </a:xfrm>
              <a:prstGeom prst="curvedDownArrow">
                <a:avLst/>
              </a:prstGeom>
              <a:solidFill>
                <a:srgbClr val="2F8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PA-文本框 23"/>
              <p:cNvSpPr txBox="1"/>
              <p:nvPr>
                <p:custDataLst>
                  <p:tags r:id="rId1"/>
                </p:custDataLst>
              </p:nvPr>
            </p:nvSpPr>
            <p:spPr>
              <a:xfrm>
                <a:off x="1027448" y="2444512"/>
                <a:ext cx="574005" cy="460375"/>
              </a:xfrm>
              <a:prstGeom prst="rect">
                <a:avLst/>
              </a:prstGeom>
              <a:noFill/>
            </p:spPr>
            <p:txBody>
              <a:bodyPr wrap="square" rtlCol="0">
                <a:spAutoFit/>
              </a:bodyPr>
              <a:lstStyle/>
              <a:p>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2" name="Text Box 21"/>
            <p:cNvSpPr txBox="1">
              <a:spLocks noChangeArrowheads="1"/>
            </p:cNvSpPr>
            <p:nvPr/>
          </p:nvSpPr>
          <p:spPr bwMode="auto">
            <a:xfrm flipH="1">
              <a:off x="1600218" y="2272366"/>
              <a:ext cx="47929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200000"/>
                </a:lnSpc>
                <a:spcBef>
                  <a:spcPct val="50000"/>
                </a:spcBef>
              </a:pPr>
              <a:r>
                <a:rPr lang="en-US" altLang="zh-CN"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以宣称“以房养老”为名非法集资。一些企业以非法占有为目的，打着“以房养老”的旗号，通过召开推介会、社区宣传等方式，诱使老年人签订“借贷”或者变相“借贷”“抵押”“担保”等相关协议，抵押房屋以获得出借资金，再将资金购买其“理财产品”并承诺给付高额利息等进行非法集资。</a:t>
              </a:r>
              <a:endPar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减号 4"/>
          <p:cNvSpPr/>
          <p:nvPr/>
        </p:nvSpPr>
        <p:spPr>
          <a:xfrm>
            <a:off x="2319020"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减号 2"/>
          <p:cNvSpPr/>
          <p:nvPr/>
        </p:nvSpPr>
        <p:spPr>
          <a:xfrm>
            <a:off x="8271510" y="2984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W020220519389935104785"/>
          <p:cNvPicPr>
            <a:picLocks noChangeAspect="1"/>
          </p:cNvPicPr>
          <p:nvPr>
            <p:custDataLst>
              <p:tags r:id="rId2"/>
            </p:custDataLst>
          </p:nvPr>
        </p:nvPicPr>
        <p:blipFill>
          <a:blip r:embed="rId3"/>
          <a:stretch>
            <a:fillRect/>
          </a:stretch>
        </p:blipFill>
        <p:spPr>
          <a:xfrm>
            <a:off x="463550" y="1426210"/>
            <a:ext cx="4930775" cy="40481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714750" y="192405"/>
            <a:ext cx="4762500" cy="368300"/>
          </a:xfrm>
          <a:prstGeom prst="rect">
            <a:avLst/>
          </a:prstGeom>
          <a:noFill/>
          <a:ln w="9525">
            <a:noFill/>
          </a:ln>
        </p:spPr>
        <p:txBody>
          <a:bodyPr wrap="square" anchor="t">
            <a:spAutoFit/>
          </a:bodyPr>
          <a:lstStyle/>
          <a:p>
            <a:pPr algn="dist"/>
            <a:r>
              <a:rPr lang="zh-CN" altLang="en-US" b="1" dirty="0">
                <a:solidFill>
                  <a:schemeClr val="bg1"/>
                </a:solidFill>
                <a:latin typeface="微软雅黑" panose="020B0503020204020204" pitchFamily="34" charset="-122"/>
                <a:ea typeface="微软雅黑" panose="020B0503020204020204" pitchFamily="34" charset="-122"/>
              </a:rPr>
              <a:t>常见诈骗方式</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091555" y="1707306"/>
            <a:ext cx="4822190" cy="1753235"/>
            <a:chOff x="549910" y="2790089"/>
            <a:chExt cx="4822190" cy="1753235"/>
          </a:xfrm>
        </p:grpSpPr>
        <p:sp>
          <p:nvSpPr>
            <p:cNvPr id="29" name="Text Box 21"/>
            <p:cNvSpPr txBox="1">
              <a:spLocks noChangeArrowheads="1"/>
            </p:cNvSpPr>
            <p:nvPr/>
          </p:nvSpPr>
          <p:spPr bwMode="auto">
            <a:xfrm>
              <a:off x="549910" y="2935605"/>
              <a:ext cx="508635" cy="553085"/>
            </a:xfrm>
            <a:prstGeom prst="rect">
              <a:avLst/>
            </a:prstGeom>
            <a:solidFill>
              <a:srgbClr val="2F8C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p:cNvSpPr txBox="1"/>
            <p:nvPr/>
          </p:nvSpPr>
          <p:spPr>
            <a:xfrm>
              <a:off x="1187448" y="2790089"/>
              <a:ext cx="4184652" cy="1753235"/>
            </a:xfrm>
            <a:prstGeom prst="rect">
              <a:avLst/>
            </a:prstGeom>
            <a:noFill/>
          </p:spPr>
          <p:txBody>
            <a:bodyPr wrap="square" rtlCol="0">
              <a:spAutoFit/>
            </a:bodyPr>
            <a:lstStyle/>
            <a:p>
              <a:pPr>
                <a:lnSpc>
                  <a:spcPct val="20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回购、寄存代售、消费返利、免费体检、免费旅游、赠送礼品、会议营销、养生讲座、专家义诊等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196965" y="3872656"/>
            <a:ext cx="4832350" cy="1198880"/>
            <a:chOff x="539750" y="2790089"/>
            <a:chExt cx="4832350" cy="1198880"/>
          </a:xfrm>
        </p:grpSpPr>
        <p:sp>
          <p:nvSpPr>
            <p:cNvPr id="38" name="Text Box 21"/>
            <p:cNvSpPr txBox="1">
              <a:spLocks noChangeArrowheads="1"/>
            </p:cNvSpPr>
            <p:nvPr/>
          </p:nvSpPr>
          <p:spPr bwMode="auto">
            <a:xfrm>
              <a:off x="539750" y="3071495"/>
              <a:ext cx="490855" cy="553085"/>
            </a:xfrm>
            <a:prstGeom prst="rect">
              <a:avLst/>
            </a:prstGeom>
            <a:solidFill>
              <a:srgbClr val="2F8C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200" eaLnBrk="1" hangingPunct="1">
                <a:lnSpc>
                  <a:spcPct val="150000"/>
                </a:lnSpc>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35"/>
            <p:cNvSpPr txBox="1"/>
            <p:nvPr/>
          </p:nvSpPr>
          <p:spPr>
            <a:xfrm>
              <a:off x="1187448" y="2790089"/>
              <a:ext cx="4184652" cy="1198880"/>
            </a:xfrm>
            <a:prstGeom prst="rect">
              <a:avLst/>
            </a:prstGeom>
            <a:noFill/>
          </p:spPr>
          <p:txBody>
            <a:bodyPr wrap="square" rtlCol="0">
              <a:spAutoFit/>
            </a:bodyPr>
            <a:lstStyle/>
            <a:p>
              <a:pPr>
                <a:lnSpc>
                  <a:spcPct val="20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以子女不在身边为由、对老年群体施以别有用心的照顾和关怀。</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 name="减号 4"/>
          <p:cNvSpPr/>
          <p:nvPr/>
        </p:nvSpPr>
        <p:spPr>
          <a:xfrm>
            <a:off x="2328545" y="3365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减号 3"/>
          <p:cNvSpPr/>
          <p:nvPr/>
        </p:nvSpPr>
        <p:spPr>
          <a:xfrm>
            <a:off x="8281035" y="336550"/>
            <a:ext cx="1696085" cy="75565"/>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下载"/>
          <p:cNvPicPr>
            <a:picLocks noChangeAspect="1"/>
          </p:cNvPicPr>
          <p:nvPr/>
        </p:nvPicPr>
        <p:blipFill>
          <a:blip r:embed="rId1"/>
          <a:stretch>
            <a:fillRect/>
          </a:stretch>
        </p:blipFill>
        <p:spPr>
          <a:xfrm>
            <a:off x="1044575" y="1880235"/>
            <a:ext cx="4486275" cy="33343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10"/>
  <p:tag name="RESOURCELIBID_ANIM" val="460"/>
</p:tagLst>
</file>

<file path=ppt/tags/tag2.xml><?xml version="1.0" encoding="utf-8"?>
<p:tagLst xmlns:p="http://schemas.openxmlformats.org/presentationml/2006/main">
  <p:tag name="KSO_WM_UNIT_PLACING_PICTURE_USER_VIEWPORT" val="{&quot;height&quot;:9960,&quot;width&quot;:16200}"/>
</p:tagLst>
</file>

<file path=ppt/theme/theme1.xml><?xml version="1.0" encoding="utf-8"?>
<a:theme xmlns:a="http://schemas.openxmlformats.org/drawingml/2006/main" name="www.kaka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www.kakappt.com</Template>
  <TotalTime>0</TotalTime>
  <Words>2282</Words>
  <Application>WPS 演示</Application>
  <PresentationFormat>自定义</PresentationFormat>
  <Paragraphs>158</Paragraphs>
  <Slides>16</Slides>
  <Notes>16</Notes>
  <HiddenSlides>0</HiddenSlides>
  <MMClips>2</MMClips>
  <ScaleCrop>false</ScaleCrop>
  <HeadingPairs>
    <vt:vector size="8" baseType="variant">
      <vt:variant>
        <vt:lpstr>已用的字体</vt:lpstr>
      </vt:variant>
      <vt:variant>
        <vt:i4>13</vt:i4>
      </vt:variant>
      <vt:variant>
        <vt:lpstr>主题</vt:lpstr>
      </vt:variant>
      <vt:variant>
        <vt:i4>1</vt:i4>
      </vt:variant>
      <vt:variant>
        <vt:lpstr>幻灯片标题</vt:lpstr>
      </vt:variant>
      <vt:variant>
        <vt:i4>16</vt:i4>
      </vt:variant>
      <vt:variant>
        <vt:lpstr>自定义放映</vt:lpstr>
      </vt:variant>
      <vt:variant>
        <vt:i4>1</vt:i4>
      </vt:variant>
    </vt:vector>
  </HeadingPairs>
  <TitlesOfParts>
    <vt:vector size="31" baseType="lpstr">
      <vt:lpstr>Arial</vt:lpstr>
      <vt:lpstr>宋体</vt:lpstr>
      <vt:lpstr>Wingdings</vt:lpstr>
      <vt:lpstr>汉仪大黑简</vt:lpstr>
      <vt:lpstr>黑体</vt:lpstr>
      <vt:lpstr>OPPOSans R</vt:lpstr>
      <vt:lpstr>微软雅黑</vt:lpstr>
      <vt:lpstr>思源黑体</vt:lpstr>
      <vt:lpstr>Verdana</vt:lpstr>
      <vt:lpstr>思源黑体 Medium</vt:lpstr>
      <vt:lpstr>Arial Unicode MS</vt:lpstr>
      <vt:lpstr>等线 Light</vt:lpstr>
      <vt:lpstr>等线</vt:lpstr>
      <vt:lpstr>www.kakappt.com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www.kakappt.com</Company>
  <LinksUpToDate>false</LinksUpToDate>
  <SharedDoc>false</SharedDoc>
  <HyperlinksChanged>false</HyperlinksChanged>
  <AppVersion>14.0000</AppVersion>
  <Manager>www.kakappt.com</Manager>
  <HyperlinkBase>www.kakappt.com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卡卡办公模板</dc:title>
  <dc:creator>www.kakappt.com</dc:creator>
  <cp:keywords>www.kakappt.com</cp:keywords>
  <dc:description>卡卡办公</dc:description>
  <dc:subject>www.kakappt.com</dc:subject>
  <cp:category>卡卡办公PPT模板</cp:category>
  <cp:lastModifiedBy> 微凉</cp:lastModifiedBy>
  <cp:revision>16</cp:revision>
  <dcterms:created xsi:type="dcterms:W3CDTF">2021-11-01T20:08:00Z</dcterms:created>
  <dcterms:modified xsi:type="dcterms:W3CDTF">2022-05-30T03:51:28Z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74C4E03C0E6647AD9504BF03B19905B1</vt:lpwstr>
  </property>
  <property fmtid="{D5CDD505-2E9C-101B-9397-08002B2CF9AE}" pid="3" name="KSOProductBuildVer">
    <vt:lpwstr>2052-11.8.6.8722</vt:lpwstr>
  </property>
</Properties>
</file>